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1"/>
  </p:sldMasterIdLst>
  <p:notesMasterIdLst>
    <p:notesMasterId r:id="rId46"/>
  </p:notesMasterIdLst>
  <p:handoutMasterIdLst>
    <p:handoutMasterId r:id="rId47"/>
  </p:handoutMasterIdLst>
  <p:sldIdLst>
    <p:sldId id="257" r:id="rId2"/>
    <p:sldId id="549" r:id="rId3"/>
    <p:sldId id="550" r:id="rId4"/>
    <p:sldId id="385" r:id="rId5"/>
    <p:sldId id="291" r:id="rId6"/>
    <p:sldId id="393" r:id="rId7"/>
    <p:sldId id="376" r:id="rId8"/>
    <p:sldId id="316" r:id="rId9"/>
    <p:sldId id="510" r:id="rId10"/>
    <p:sldId id="513" r:id="rId11"/>
    <p:sldId id="551" r:id="rId12"/>
    <p:sldId id="329" r:id="rId13"/>
    <p:sldId id="343" r:id="rId14"/>
    <p:sldId id="346" r:id="rId15"/>
    <p:sldId id="378" r:id="rId16"/>
    <p:sldId id="552" r:id="rId17"/>
    <p:sldId id="468" r:id="rId18"/>
    <p:sldId id="384" r:id="rId19"/>
    <p:sldId id="421" r:id="rId20"/>
    <p:sldId id="337" r:id="rId21"/>
    <p:sldId id="338" r:id="rId22"/>
    <p:sldId id="391" r:id="rId23"/>
    <p:sldId id="354" r:id="rId24"/>
    <p:sldId id="392" r:id="rId25"/>
    <p:sldId id="303" r:id="rId26"/>
    <p:sldId id="357" r:id="rId27"/>
    <p:sldId id="358" r:id="rId28"/>
    <p:sldId id="352" r:id="rId29"/>
    <p:sldId id="308" r:id="rId30"/>
    <p:sldId id="390" r:id="rId31"/>
    <p:sldId id="353" r:id="rId32"/>
    <p:sldId id="347" r:id="rId33"/>
    <p:sldId id="262" r:id="rId34"/>
    <p:sldId id="359" r:id="rId35"/>
    <p:sldId id="546" r:id="rId36"/>
    <p:sldId id="548" r:id="rId37"/>
    <p:sldId id="547" r:id="rId38"/>
    <p:sldId id="288" r:id="rId39"/>
    <p:sldId id="387" r:id="rId40"/>
    <p:sldId id="350" r:id="rId41"/>
    <p:sldId id="355" r:id="rId42"/>
    <p:sldId id="302" r:id="rId43"/>
    <p:sldId id="388" r:id="rId44"/>
    <p:sldId id="389"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8A96"/>
    <a:srgbClr val="FF0066"/>
    <a:srgbClr val="FF00FF"/>
    <a:srgbClr val="FF3399"/>
    <a:srgbClr val="BACAD3"/>
    <a:srgbClr val="D8E2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1" autoAdjust="0"/>
    <p:restoredTop sz="88782" autoAdjust="0"/>
  </p:normalViewPr>
  <p:slideViewPr>
    <p:cSldViewPr snapToGrid="0">
      <p:cViewPr varScale="1">
        <p:scale>
          <a:sx n="91" d="100"/>
          <a:sy n="91" d="100"/>
        </p:scale>
        <p:origin x="1027"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dirty="0"/>
              <a:t>Number Pits &gt; 1µm depth</a:t>
            </a:r>
          </a:p>
        </c:rich>
      </c:tx>
      <c:overlay val="0"/>
    </c:title>
    <c:autoTitleDeleted val="0"/>
    <c:plotArea>
      <c:layout/>
      <c:barChart>
        <c:barDir val="col"/>
        <c:grouping val="clustered"/>
        <c:varyColors val="0"/>
        <c:ser>
          <c:idx val="0"/>
          <c:order val="0"/>
          <c:tx>
            <c:strRef>
              <c:f>Sheet1!$B$1</c:f>
              <c:strCache>
                <c:ptCount val="1"/>
                <c:pt idx="0">
                  <c:v>Number Valleys &gt; 1µm</c:v>
                </c:pt>
              </c:strCache>
            </c:strRef>
          </c:tx>
          <c:invertIfNegative val="0"/>
          <c:cat>
            <c:strRef>
              <c:f>Sheet1!$A$2:$A$9</c:f>
              <c:strCache>
                <c:ptCount val="8"/>
                <c:pt idx="0">
                  <c:v>Good1</c:v>
                </c:pt>
                <c:pt idx="1">
                  <c:v>Good2</c:v>
                </c:pt>
                <c:pt idx="2">
                  <c:v>Medium1</c:v>
                </c:pt>
                <c:pt idx="3">
                  <c:v>Medium2</c:v>
                </c:pt>
                <c:pt idx="4">
                  <c:v>Bad1</c:v>
                </c:pt>
                <c:pt idx="5">
                  <c:v>Bad2</c:v>
                </c:pt>
                <c:pt idx="6">
                  <c:v>Bad3</c:v>
                </c:pt>
                <c:pt idx="7">
                  <c:v>Bad4</c:v>
                </c:pt>
              </c:strCache>
            </c:strRef>
          </c:cat>
          <c:val>
            <c:numRef>
              <c:f>Sheet1!$B$2:$B$9</c:f>
              <c:numCache>
                <c:formatCode>General</c:formatCode>
                <c:ptCount val="8"/>
                <c:pt idx="0">
                  <c:v>105</c:v>
                </c:pt>
                <c:pt idx="1">
                  <c:v>119</c:v>
                </c:pt>
                <c:pt idx="2">
                  <c:v>151</c:v>
                </c:pt>
                <c:pt idx="3">
                  <c:v>128</c:v>
                </c:pt>
                <c:pt idx="4">
                  <c:v>212</c:v>
                </c:pt>
                <c:pt idx="5">
                  <c:v>211</c:v>
                </c:pt>
                <c:pt idx="6">
                  <c:v>231</c:v>
                </c:pt>
                <c:pt idx="7">
                  <c:v>224</c:v>
                </c:pt>
              </c:numCache>
            </c:numRef>
          </c:val>
          <c:extLst>
            <c:ext xmlns:c16="http://schemas.microsoft.com/office/drawing/2014/chart" uri="{C3380CC4-5D6E-409C-BE32-E72D297353CC}">
              <c16:uniqueId val="{00000000-A754-4632-A84B-277764B421F3}"/>
            </c:ext>
          </c:extLst>
        </c:ser>
        <c:dLbls>
          <c:showLegendKey val="0"/>
          <c:showVal val="0"/>
          <c:showCatName val="0"/>
          <c:showSerName val="0"/>
          <c:showPercent val="0"/>
          <c:showBubbleSize val="0"/>
        </c:dLbls>
        <c:gapWidth val="150"/>
        <c:axId val="220407296"/>
        <c:axId val="220408832"/>
      </c:barChart>
      <c:catAx>
        <c:axId val="220407296"/>
        <c:scaling>
          <c:orientation val="minMax"/>
        </c:scaling>
        <c:delete val="0"/>
        <c:axPos val="b"/>
        <c:numFmt formatCode="General" sourceLinked="0"/>
        <c:majorTickMark val="out"/>
        <c:minorTickMark val="none"/>
        <c:tickLblPos val="nextTo"/>
        <c:crossAx val="220408832"/>
        <c:crosses val="autoZero"/>
        <c:auto val="1"/>
        <c:lblAlgn val="ctr"/>
        <c:lblOffset val="100"/>
        <c:noMultiLvlLbl val="0"/>
      </c:catAx>
      <c:valAx>
        <c:axId val="220408832"/>
        <c:scaling>
          <c:orientation val="minMax"/>
        </c:scaling>
        <c:delete val="0"/>
        <c:axPos val="l"/>
        <c:majorGridlines/>
        <c:numFmt formatCode="General" sourceLinked="1"/>
        <c:majorTickMark val="out"/>
        <c:minorTickMark val="none"/>
        <c:tickLblPos val="nextTo"/>
        <c:crossAx val="220407296"/>
        <c:crosses val="autoZero"/>
        <c:crossBetween val="between"/>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D211E-AB38-47DB-AB01-E6849D3B5747}" type="doc">
      <dgm:prSet loTypeId="urn:microsoft.com/office/officeart/2005/8/layout/chevron1" loCatId="process" qsTypeId="urn:microsoft.com/office/officeart/2005/8/quickstyle/simple1" qsCatId="simple" csTypeId="urn:microsoft.com/office/officeart/2005/8/colors/accent0_3" csCatId="mainScheme" phldr="1"/>
      <dgm:spPr/>
    </dgm:pt>
    <dgm:pt modelId="{819D72F3-9630-4426-855E-443BA5A1F943}">
      <dgm:prSet phldrT="[Text]" custT="1"/>
      <dgm:spPr/>
      <dgm:t>
        <a:bodyPr/>
        <a:lstStyle/>
        <a:p>
          <a:r>
            <a:rPr lang="en-US" sz="1200" dirty="0"/>
            <a:t>Raw surface</a:t>
          </a:r>
        </a:p>
      </dgm:t>
    </dgm:pt>
    <dgm:pt modelId="{D1944400-FFDA-459E-90FE-FDDD3F01B990}" type="parTrans" cxnId="{1F80D316-DA62-40DD-A459-3184773123B5}">
      <dgm:prSet/>
      <dgm:spPr/>
      <dgm:t>
        <a:bodyPr/>
        <a:lstStyle/>
        <a:p>
          <a:endParaRPr lang="en-US"/>
        </a:p>
      </dgm:t>
    </dgm:pt>
    <dgm:pt modelId="{8D0C81EB-16D5-4B60-8FB9-FC7FF480BC92}" type="sibTrans" cxnId="{1F80D316-DA62-40DD-A459-3184773123B5}">
      <dgm:prSet/>
      <dgm:spPr/>
      <dgm:t>
        <a:bodyPr/>
        <a:lstStyle/>
        <a:p>
          <a:endParaRPr lang="en-US"/>
        </a:p>
      </dgm:t>
    </dgm:pt>
    <dgm:pt modelId="{E29657D4-4CFF-462B-A30A-4B566CCFA917}">
      <dgm:prSet phldrT="[Text]" custT="1"/>
      <dgm:spPr/>
      <dgm:t>
        <a:bodyPr/>
        <a:lstStyle/>
        <a:p>
          <a:r>
            <a:rPr lang="en-US" sz="1200" dirty="0"/>
            <a:t>Primitive Surface</a:t>
          </a:r>
        </a:p>
        <a:p>
          <a:r>
            <a:rPr lang="en-US" sz="1200" dirty="0"/>
            <a:t>Low pass / noise &amp; spike removal</a:t>
          </a:r>
        </a:p>
      </dgm:t>
    </dgm:pt>
    <dgm:pt modelId="{E1D843BD-16F8-4F56-B81D-F9D93335A366}" type="parTrans" cxnId="{AFEA546B-4352-49F8-B47C-480E6B8D755F}">
      <dgm:prSet/>
      <dgm:spPr/>
      <dgm:t>
        <a:bodyPr/>
        <a:lstStyle/>
        <a:p>
          <a:endParaRPr lang="en-US"/>
        </a:p>
      </dgm:t>
    </dgm:pt>
    <dgm:pt modelId="{5F1C7248-DC3E-4FAC-8ED5-427CFC2F4B47}" type="sibTrans" cxnId="{AFEA546B-4352-49F8-B47C-480E6B8D755F}">
      <dgm:prSet/>
      <dgm:spPr/>
      <dgm:t>
        <a:bodyPr/>
        <a:lstStyle/>
        <a:p>
          <a:endParaRPr lang="en-US"/>
        </a:p>
      </dgm:t>
    </dgm:pt>
    <dgm:pt modelId="{3284267F-F6CD-4059-A9F2-1A56212D0C30}">
      <dgm:prSet phldrT="[Text]" custT="1"/>
      <dgm:spPr/>
      <dgm:t>
        <a:bodyPr/>
        <a:lstStyle/>
        <a:p>
          <a:r>
            <a:rPr lang="en-US" sz="1200" dirty="0"/>
            <a:t>S-F Surface</a:t>
          </a:r>
        </a:p>
        <a:p>
          <a:r>
            <a:rPr lang="en-US" sz="1200" dirty="0"/>
            <a:t>Shape/form removal</a:t>
          </a:r>
        </a:p>
      </dgm:t>
    </dgm:pt>
    <dgm:pt modelId="{44D18C5C-8626-4D7C-BCC6-363430318A33}" type="parTrans" cxnId="{2AF3A0C0-C67B-4DC1-A3C4-A7DBB1FD2347}">
      <dgm:prSet/>
      <dgm:spPr/>
      <dgm:t>
        <a:bodyPr/>
        <a:lstStyle/>
        <a:p>
          <a:endParaRPr lang="en-US"/>
        </a:p>
      </dgm:t>
    </dgm:pt>
    <dgm:pt modelId="{BD1A16A2-5D0D-4878-9970-46B2B71510F0}" type="sibTrans" cxnId="{2AF3A0C0-C67B-4DC1-A3C4-A7DBB1FD2347}">
      <dgm:prSet/>
      <dgm:spPr/>
      <dgm:t>
        <a:bodyPr/>
        <a:lstStyle/>
        <a:p>
          <a:endParaRPr lang="en-US"/>
        </a:p>
      </dgm:t>
    </dgm:pt>
    <dgm:pt modelId="{A20BD128-40A0-4415-BB3D-98E16429AC73}">
      <dgm:prSet phldrT="[Text]" custT="1"/>
      <dgm:spPr/>
      <dgm:t>
        <a:bodyPr/>
        <a:lstStyle/>
        <a:p>
          <a:r>
            <a:rPr lang="en-US" sz="1200" dirty="0"/>
            <a:t>S-L Surface</a:t>
          </a:r>
        </a:p>
        <a:p>
          <a:r>
            <a:rPr lang="en-US" sz="1200" dirty="0"/>
            <a:t>High Pass for roughness</a:t>
          </a:r>
        </a:p>
      </dgm:t>
    </dgm:pt>
    <dgm:pt modelId="{D19DA299-504B-47AF-99ED-A50680EDFF32}" type="parTrans" cxnId="{51EA840A-7D39-4377-B848-21B5FA00B8E4}">
      <dgm:prSet/>
      <dgm:spPr/>
      <dgm:t>
        <a:bodyPr/>
        <a:lstStyle/>
        <a:p>
          <a:endParaRPr lang="en-US"/>
        </a:p>
      </dgm:t>
    </dgm:pt>
    <dgm:pt modelId="{9A9CA7DA-A3B6-4EEF-859C-D34C096C172E}" type="sibTrans" cxnId="{51EA840A-7D39-4377-B848-21B5FA00B8E4}">
      <dgm:prSet/>
      <dgm:spPr/>
      <dgm:t>
        <a:bodyPr/>
        <a:lstStyle/>
        <a:p>
          <a:endParaRPr lang="en-US"/>
        </a:p>
      </dgm:t>
    </dgm:pt>
    <dgm:pt modelId="{07951FA0-E7BB-4F6D-ADB7-751C714C530E}">
      <dgm:prSet phldrT="[Text]" custT="1"/>
      <dgm:spPr/>
      <dgm:t>
        <a:bodyPr/>
        <a:lstStyle/>
        <a:p>
          <a:r>
            <a:rPr lang="en-US" sz="1200" dirty="0"/>
            <a:t>Definition of area</a:t>
          </a:r>
        </a:p>
        <a:p>
          <a:r>
            <a:rPr lang="en-US" sz="1200" dirty="0"/>
            <a:t>Extraction S parameters</a:t>
          </a:r>
        </a:p>
      </dgm:t>
    </dgm:pt>
    <dgm:pt modelId="{D2CC1CE7-CFEB-4175-A950-9615A152BA5D}" type="parTrans" cxnId="{9325884E-C703-4CCD-85A8-C7ADF9DFFB71}">
      <dgm:prSet/>
      <dgm:spPr/>
      <dgm:t>
        <a:bodyPr/>
        <a:lstStyle/>
        <a:p>
          <a:endParaRPr lang="en-US"/>
        </a:p>
      </dgm:t>
    </dgm:pt>
    <dgm:pt modelId="{9AAA6340-7567-46BD-A4A7-FBE5FF09452D}" type="sibTrans" cxnId="{9325884E-C703-4CCD-85A8-C7ADF9DFFB71}">
      <dgm:prSet/>
      <dgm:spPr/>
      <dgm:t>
        <a:bodyPr/>
        <a:lstStyle/>
        <a:p>
          <a:endParaRPr lang="en-US"/>
        </a:p>
      </dgm:t>
    </dgm:pt>
    <dgm:pt modelId="{D927A8C5-FF4E-468D-B6C6-65F3F5C8C8C4}" type="pres">
      <dgm:prSet presAssocID="{0AFD211E-AB38-47DB-AB01-E6849D3B5747}" presName="Name0" presStyleCnt="0">
        <dgm:presLayoutVars>
          <dgm:dir/>
          <dgm:animLvl val="lvl"/>
          <dgm:resizeHandles val="exact"/>
        </dgm:presLayoutVars>
      </dgm:prSet>
      <dgm:spPr/>
    </dgm:pt>
    <dgm:pt modelId="{8CD3A1D9-71B5-487F-A118-0A7D0B98CD02}" type="pres">
      <dgm:prSet presAssocID="{819D72F3-9630-4426-855E-443BA5A1F943}" presName="parTxOnly" presStyleLbl="node1" presStyleIdx="0" presStyleCnt="5" custScaleX="130156" custScaleY="144163">
        <dgm:presLayoutVars>
          <dgm:chMax val="0"/>
          <dgm:chPref val="0"/>
          <dgm:bulletEnabled val="1"/>
        </dgm:presLayoutVars>
      </dgm:prSet>
      <dgm:spPr/>
    </dgm:pt>
    <dgm:pt modelId="{12113FF0-60E0-46A2-B650-19DF0F4ACB98}" type="pres">
      <dgm:prSet presAssocID="{8D0C81EB-16D5-4B60-8FB9-FC7FF480BC92}" presName="parTxOnlySpace" presStyleCnt="0"/>
      <dgm:spPr/>
    </dgm:pt>
    <dgm:pt modelId="{B4D183FB-094C-42EF-8313-34EECD831068}" type="pres">
      <dgm:prSet presAssocID="{E29657D4-4CFF-462B-A30A-4B566CCFA917}" presName="parTxOnly" presStyleLbl="node1" presStyleIdx="1" presStyleCnt="5" custScaleX="164989" custScaleY="144163">
        <dgm:presLayoutVars>
          <dgm:chMax val="0"/>
          <dgm:chPref val="0"/>
          <dgm:bulletEnabled val="1"/>
        </dgm:presLayoutVars>
      </dgm:prSet>
      <dgm:spPr/>
    </dgm:pt>
    <dgm:pt modelId="{56383BFF-CC67-4CFA-B85C-1C0471E99538}" type="pres">
      <dgm:prSet presAssocID="{5F1C7248-DC3E-4FAC-8ED5-427CFC2F4B47}" presName="parTxOnlySpace" presStyleCnt="0"/>
      <dgm:spPr/>
    </dgm:pt>
    <dgm:pt modelId="{21044A9D-279B-4A8A-9CD8-AB178146C227}" type="pres">
      <dgm:prSet presAssocID="{3284267F-F6CD-4059-A9F2-1A56212D0C30}" presName="parTxOnly" presStyleLbl="node1" presStyleIdx="2" presStyleCnt="5" custScaleX="147670" custScaleY="144163">
        <dgm:presLayoutVars>
          <dgm:chMax val="0"/>
          <dgm:chPref val="0"/>
          <dgm:bulletEnabled val="1"/>
        </dgm:presLayoutVars>
      </dgm:prSet>
      <dgm:spPr/>
    </dgm:pt>
    <dgm:pt modelId="{877040BA-E31F-4F43-908D-CD5410A075E1}" type="pres">
      <dgm:prSet presAssocID="{BD1A16A2-5D0D-4878-9970-46B2B71510F0}" presName="parTxOnlySpace" presStyleCnt="0"/>
      <dgm:spPr/>
    </dgm:pt>
    <dgm:pt modelId="{2BFB3D23-9C0B-43BD-8397-564163D48D04}" type="pres">
      <dgm:prSet presAssocID="{A20BD128-40A0-4415-BB3D-98E16429AC73}" presName="parTxOnly" presStyleLbl="node1" presStyleIdx="3" presStyleCnt="5" custScaleX="162770" custScaleY="144163">
        <dgm:presLayoutVars>
          <dgm:chMax val="0"/>
          <dgm:chPref val="0"/>
          <dgm:bulletEnabled val="1"/>
        </dgm:presLayoutVars>
      </dgm:prSet>
      <dgm:spPr/>
    </dgm:pt>
    <dgm:pt modelId="{1071C4BC-759B-4B1C-B73C-A5311C8AB63F}" type="pres">
      <dgm:prSet presAssocID="{9A9CA7DA-A3B6-4EEF-859C-D34C096C172E}" presName="parTxOnlySpace" presStyleCnt="0"/>
      <dgm:spPr/>
    </dgm:pt>
    <dgm:pt modelId="{262BDEC6-8DE1-4B0D-A814-6C9350A79510}" type="pres">
      <dgm:prSet presAssocID="{07951FA0-E7BB-4F6D-ADB7-751C714C530E}" presName="parTxOnly" presStyleLbl="node1" presStyleIdx="4" presStyleCnt="5" custScaleX="156796" custScaleY="144163">
        <dgm:presLayoutVars>
          <dgm:chMax val="0"/>
          <dgm:chPref val="0"/>
          <dgm:bulletEnabled val="1"/>
        </dgm:presLayoutVars>
      </dgm:prSet>
      <dgm:spPr/>
    </dgm:pt>
  </dgm:ptLst>
  <dgm:cxnLst>
    <dgm:cxn modelId="{51EA840A-7D39-4377-B848-21B5FA00B8E4}" srcId="{0AFD211E-AB38-47DB-AB01-E6849D3B5747}" destId="{A20BD128-40A0-4415-BB3D-98E16429AC73}" srcOrd="3" destOrd="0" parTransId="{D19DA299-504B-47AF-99ED-A50680EDFF32}" sibTransId="{9A9CA7DA-A3B6-4EEF-859C-D34C096C172E}"/>
    <dgm:cxn modelId="{1F80D316-DA62-40DD-A459-3184773123B5}" srcId="{0AFD211E-AB38-47DB-AB01-E6849D3B5747}" destId="{819D72F3-9630-4426-855E-443BA5A1F943}" srcOrd="0" destOrd="0" parTransId="{D1944400-FFDA-459E-90FE-FDDD3F01B990}" sibTransId="{8D0C81EB-16D5-4B60-8FB9-FC7FF480BC92}"/>
    <dgm:cxn modelId="{5FA90237-2E72-4620-8CB4-452B61F994DA}" type="presOf" srcId="{3284267F-F6CD-4059-A9F2-1A56212D0C30}" destId="{21044A9D-279B-4A8A-9CD8-AB178146C227}" srcOrd="0" destOrd="0" presId="urn:microsoft.com/office/officeart/2005/8/layout/chevron1"/>
    <dgm:cxn modelId="{D2429939-E1FC-4D53-BDD0-32E6CEE4C4D0}" type="presOf" srcId="{819D72F3-9630-4426-855E-443BA5A1F943}" destId="{8CD3A1D9-71B5-487F-A118-0A7D0B98CD02}" srcOrd="0" destOrd="0" presId="urn:microsoft.com/office/officeart/2005/8/layout/chevron1"/>
    <dgm:cxn modelId="{AFEA546B-4352-49F8-B47C-480E6B8D755F}" srcId="{0AFD211E-AB38-47DB-AB01-E6849D3B5747}" destId="{E29657D4-4CFF-462B-A30A-4B566CCFA917}" srcOrd="1" destOrd="0" parTransId="{E1D843BD-16F8-4F56-B81D-F9D93335A366}" sibTransId="{5F1C7248-DC3E-4FAC-8ED5-427CFC2F4B47}"/>
    <dgm:cxn modelId="{84AC5B6C-AA6F-4354-95AC-1E46A2923F3E}" type="presOf" srcId="{E29657D4-4CFF-462B-A30A-4B566CCFA917}" destId="{B4D183FB-094C-42EF-8313-34EECD831068}" srcOrd="0" destOrd="0" presId="urn:microsoft.com/office/officeart/2005/8/layout/chevron1"/>
    <dgm:cxn modelId="{9325884E-C703-4CCD-85A8-C7ADF9DFFB71}" srcId="{0AFD211E-AB38-47DB-AB01-E6849D3B5747}" destId="{07951FA0-E7BB-4F6D-ADB7-751C714C530E}" srcOrd="4" destOrd="0" parTransId="{D2CC1CE7-CFEB-4175-A950-9615A152BA5D}" sibTransId="{9AAA6340-7567-46BD-A4A7-FBE5FF09452D}"/>
    <dgm:cxn modelId="{6268B46E-7020-4A98-8D34-5F42E95B0AE3}" type="presOf" srcId="{A20BD128-40A0-4415-BB3D-98E16429AC73}" destId="{2BFB3D23-9C0B-43BD-8397-564163D48D04}" srcOrd="0" destOrd="0" presId="urn:microsoft.com/office/officeart/2005/8/layout/chevron1"/>
    <dgm:cxn modelId="{2AF3A0C0-C67B-4DC1-A3C4-A7DBB1FD2347}" srcId="{0AFD211E-AB38-47DB-AB01-E6849D3B5747}" destId="{3284267F-F6CD-4059-A9F2-1A56212D0C30}" srcOrd="2" destOrd="0" parTransId="{44D18C5C-8626-4D7C-BCC6-363430318A33}" sibTransId="{BD1A16A2-5D0D-4878-9970-46B2B71510F0}"/>
    <dgm:cxn modelId="{36209CD9-B407-4239-BF64-AFA4E3D78A35}" type="presOf" srcId="{07951FA0-E7BB-4F6D-ADB7-751C714C530E}" destId="{262BDEC6-8DE1-4B0D-A814-6C9350A79510}" srcOrd="0" destOrd="0" presId="urn:microsoft.com/office/officeart/2005/8/layout/chevron1"/>
    <dgm:cxn modelId="{6CC9DEE6-ABED-4708-A3D1-C1094C07A383}" type="presOf" srcId="{0AFD211E-AB38-47DB-AB01-E6849D3B5747}" destId="{D927A8C5-FF4E-468D-B6C6-65F3F5C8C8C4}" srcOrd="0" destOrd="0" presId="urn:microsoft.com/office/officeart/2005/8/layout/chevron1"/>
    <dgm:cxn modelId="{47C85713-222E-47A7-B60F-9F2D25313DEA}" type="presParOf" srcId="{D927A8C5-FF4E-468D-B6C6-65F3F5C8C8C4}" destId="{8CD3A1D9-71B5-487F-A118-0A7D0B98CD02}" srcOrd="0" destOrd="0" presId="urn:microsoft.com/office/officeart/2005/8/layout/chevron1"/>
    <dgm:cxn modelId="{CEDB1CD5-1605-457E-B1BA-F48626DA0C27}" type="presParOf" srcId="{D927A8C5-FF4E-468D-B6C6-65F3F5C8C8C4}" destId="{12113FF0-60E0-46A2-B650-19DF0F4ACB98}" srcOrd="1" destOrd="0" presId="urn:microsoft.com/office/officeart/2005/8/layout/chevron1"/>
    <dgm:cxn modelId="{91A02A3E-839F-4867-BE86-4DD1C3DC13C6}" type="presParOf" srcId="{D927A8C5-FF4E-468D-B6C6-65F3F5C8C8C4}" destId="{B4D183FB-094C-42EF-8313-34EECD831068}" srcOrd="2" destOrd="0" presId="urn:microsoft.com/office/officeart/2005/8/layout/chevron1"/>
    <dgm:cxn modelId="{0F99002B-4F69-43CF-B2AB-04309329DC93}" type="presParOf" srcId="{D927A8C5-FF4E-468D-B6C6-65F3F5C8C8C4}" destId="{56383BFF-CC67-4CFA-B85C-1C0471E99538}" srcOrd="3" destOrd="0" presId="urn:microsoft.com/office/officeart/2005/8/layout/chevron1"/>
    <dgm:cxn modelId="{A776294E-48A2-414E-85EC-A523C6C0E8AA}" type="presParOf" srcId="{D927A8C5-FF4E-468D-B6C6-65F3F5C8C8C4}" destId="{21044A9D-279B-4A8A-9CD8-AB178146C227}" srcOrd="4" destOrd="0" presId="urn:microsoft.com/office/officeart/2005/8/layout/chevron1"/>
    <dgm:cxn modelId="{73158071-6DF5-4F06-86BB-25A524898857}" type="presParOf" srcId="{D927A8C5-FF4E-468D-B6C6-65F3F5C8C8C4}" destId="{877040BA-E31F-4F43-908D-CD5410A075E1}" srcOrd="5" destOrd="0" presId="urn:microsoft.com/office/officeart/2005/8/layout/chevron1"/>
    <dgm:cxn modelId="{A80C8269-E243-4637-81BF-9E1FEA287A5A}" type="presParOf" srcId="{D927A8C5-FF4E-468D-B6C6-65F3F5C8C8C4}" destId="{2BFB3D23-9C0B-43BD-8397-564163D48D04}" srcOrd="6" destOrd="0" presId="urn:microsoft.com/office/officeart/2005/8/layout/chevron1"/>
    <dgm:cxn modelId="{A723AE1B-886B-4C5C-B8E3-90A81B82173C}" type="presParOf" srcId="{D927A8C5-FF4E-468D-B6C6-65F3F5C8C8C4}" destId="{1071C4BC-759B-4B1C-B73C-A5311C8AB63F}" srcOrd="7" destOrd="0" presId="urn:microsoft.com/office/officeart/2005/8/layout/chevron1"/>
    <dgm:cxn modelId="{95A37F24-6283-4018-BA58-7C226197B058}" type="presParOf" srcId="{D927A8C5-FF4E-468D-B6C6-65F3F5C8C8C4}" destId="{262BDEC6-8DE1-4B0D-A814-6C9350A7951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3A1D9-71B5-487F-A118-0A7D0B98CD02}">
      <dsp:nvSpPr>
        <dsp:cNvPr id="0" name=""/>
        <dsp:cNvSpPr/>
      </dsp:nvSpPr>
      <dsp:spPr>
        <a:xfrm>
          <a:off x="110" y="1670572"/>
          <a:ext cx="1631554" cy="72285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Raw surface</a:t>
          </a:r>
        </a:p>
      </dsp:txBody>
      <dsp:txXfrm>
        <a:off x="361537" y="1670572"/>
        <a:ext cx="908700" cy="722854"/>
      </dsp:txXfrm>
    </dsp:sp>
    <dsp:sp modelId="{B4D183FB-094C-42EF-8313-34EECD831068}">
      <dsp:nvSpPr>
        <dsp:cNvPr id="0" name=""/>
        <dsp:cNvSpPr/>
      </dsp:nvSpPr>
      <dsp:spPr>
        <a:xfrm>
          <a:off x="1506310" y="1670572"/>
          <a:ext cx="2068198" cy="72285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Primitive Surface</a:t>
          </a:r>
        </a:p>
        <a:p>
          <a:pPr marL="0" lvl="0" indent="0" algn="ctr" defTabSz="533400">
            <a:lnSpc>
              <a:spcPct val="90000"/>
            </a:lnSpc>
            <a:spcBef>
              <a:spcPct val="0"/>
            </a:spcBef>
            <a:spcAft>
              <a:spcPct val="35000"/>
            </a:spcAft>
            <a:buNone/>
          </a:pPr>
          <a:r>
            <a:rPr lang="en-US" sz="1200" kern="1200" dirty="0"/>
            <a:t>Low pass / noise &amp; spike removal</a:t>
          </a:r>
        </a:p>
      </dsp:txBody>
      <dsp:txXfrm>
        <a:off x="1867737" y="1670572"/>
        <a:ext cx="1345344" cy="722854"/>
      </dsp:txXfrm>
    </dsp:sp>
    <dsp:sp modelId="{21044A9D-279B-4A8A-9CD8-AB178146C227}">
      <dsp:nvSpPr>
        <dsp:cNvPr id="0" name=""/>
        <dsp:cNvSpPr/>
      </dsp:nvSpPr>
      <dsp:spPr>
        <a:xfrm>
          <a:off x="3449155" y="1670572"/>
          <a:ext cx="1851098" cy="72285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S-F Surface</a:t>
          </a:r>
        </a:p>
        <a:p>
          <a:pPr marL="0" lvl="0" indent="0" algn="ctr" defTabSz="533400">
            <a:lnSpc>
              <a:spcPct val="90000"/>
            </a:lnSpc>
            <a:spcBef>
              <a:spcPct val="0"/>
            </a:spcBef>
            <a:spcAft>
              <a:spcPct val="35000"/>
            </a:spcAft>
            <a:buNone/>
          </a:pPr>
          <a:r>
            <a:rPr lang="en-US" sz="1200" kern="1200" dirty="0"/>
            <a:t>Shape/form removal</a:t>
          </a:r>
        </a:p>
      </dsp:txBody>
      <dsp:txXfrm>
        <a:off x="3810582" y="1670572"/>
        <a:ext cx="1128244" cy="722854"/>
      </dsp:txXfrm>
    </dsp:sp>
    <dsp:sp modelId="{2BFB3D23-9C0B-43BD-8397-564163D48D04}">
      <dsp:nvSpPr>
        <dsp:cNvPr id="0" name=""/>
        <dsp:cNvSpPr/>
      </dsp:nvSpPr>
      <dsp:spPr>
        <a:xfrm>
          <a:off x="5174900" y="1670572"/>
          <a:ext cx="2040382" cy="72285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S-L Surface</a:t>
          </a:r>
        </a:p>
        <a:p>
          <a:pPr marL="0" lvl="0" indent="0" algn="ctr" defTabSz="533400">
            <a:lnSpc>
              <a:spcPct val="90000"/>
            </a:lnSpc>
            <a:spcBef>
              <a:spcPct val="0"/>
            </a:spcBef>
            <a:spcAft>
              <a:spcPct val="35000"/>
            </a:spcAft>
            <a:buNone/>
          </a:pPr>
          <a:r>
            <a:rPr lang="en-US" sz="1200" kern="1200" dirty="0"/>
            <a:t>High Pass for roughness</a:t>
          </a:r>
        </a:p>
      </dsp:txBody>
      <dsp:txXfrm>
        <a:off x="5536327" y="1670572"/>
        <a:ext cx="1317528" cy="722854"/>
      </dsp:txXfrm>
    </dsp:sp>
    <dsp:sp modelId="{262BDEC6-8DE1-4B0D-A814-6C9350A79510}">
      <dsp:nvSpPr>
        <dsp:cNvPr id="0" name=""/>
        <dsp:cNvSpPr/>
      </dsp:nvSpPr>
      <dsp:spPr>
        <a:xfrm>
          <a:off x="7089930" y="1670572"/>
          <a:ext cx="1965496" cy="72285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Definition of area</a:t>
          </a:r>
        </a:p>
        <a:p>
          <a:pPr marL="0" lvl="0" indent="0" algn="ctr" defTabSz="533400">
            <a:lnSpc>
              <a:spcPct val="90000"/>
            </a:lnSpc>
            <a:spcBef>
              <a:spcPct val="0"/>
            </a:spcBef>
            <a:spcAft>
              <a:spcPct val="35000"/>
            </a:spcAft>
            <a:buNone/>
          </a:pPr>
          <a:r>
            <a:rPr lang="en-US" sz="1200" kern="1200" dirty="0"/>
            <a:t>Extraction S parameters</a:t>
          </a:r>
        </a:p>
      </dsp:txBody>
      <dsp:txXfrm>
        <a:off x="7451357" y="1670572"/>
        <a:ext cx="1242642" cy="7228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wmf"/></Relationships>
</file>

<file path=ppt/drawings/drawing1.xml><?xml version="1.0" encoding="utf-8"?>
<c:userShapes xmlns:c="http://schemas.openxmlformats.org/drawingml/2006/chart">
  <cdr:relSizeAnchor xmlns:cdr="http://schemas.openxmlformats.org/drawingml/2006/chartDrawing">
    <cdr:from>
      <cdr:x>0.07921</cdr:x>
      <cdr:y>0.57143</cdr:y>
    </cdr:from>
    <cdr:to>
      <cdr:x>0.25743</cdr:x>
      <cdr:y>0.57143</cdr:y>
    </cdr:to>
    <cdr:cxnSp macro="">
      <cdr:nvCxnSpPr>
        <cdr:cNvPr id="3" name="Straight Connector 2">
          <a:extLst xmlns:a="http://schemas.openxmlformats.org/drawingml/2006/main">
            <a:ext uri="{FF2B5EF4-FFF2-40B4-BE49-F238E27FC236}">
              <a16:creationId xmlns:a16="http://schemas.microsoft.com/office/drawing/2014/main" id="{8DBAA3C9-8300-4062-9956-9F1C7F51FA8A}"/>
            </a:ext>
          </a:extLst>
        </cdr:cNvPr>
        <cdr:cNvCxnSpPr/>
      </cdr:nvCxnSpPr>
      <cdr:spPr bwMode="auto">
        <a:xfrm xmlns:a="http://schemas.openxmlformats.org/drawingml/2006/main">
          <a:off x="609600" y="2438400"/>
          <a:ext cx="1371600" cy="0"/>
        </a:xfrm>
        <a:prstGeom xmlns:a="http://schemas.openxmlformats.org/drawingml/2006/main" prst="line">
          <a:avLst/>
        </a:prstGeom>
        <a:solidFill xmlns:a="http://schemas.openxmlformats.org/drawingml/2006/main">
          <a:schemeClr val="accent1"/>
        </a:solidFill>
        <a:ln xmlns:a="http://schemas.openxmlformats.org/drawingml/2006/main" w="28575" cap="flat" cmpd="sng" algn="ctr">
          <a:solidFill>
            <a:schemeClr val="tx1"/>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0.30693</cdr:x>
      <cdr:y>0.48214</cdr:y>
    </cdr:from>
    <cdr:to>
      <cdr:x>0.48515</cdr:x>
      <cdr:y>0.48214</cdr:y>
    </cdr:to>
    <cdr:cxnSp macro="">
      <cdr:nvCxnSpPr>
        <cdr:cNvPr id="4" name="Straight Connector 3">
          <a:extLst xmlns:a="http://schemas.openxmlformats.org/drawingml/2006/main">
            <a:ext uri="{FF2B5EF4-FFF2-40B4-BE49-F238E27FC236}">
              <a16:creationId xmlns:a16="http://schemas.microsoft.com/office/drawing/2014/main" id="{58DC83CE-C615-44D5-8D41-77B3F34B41AB}"/>
            </a:ext>
          </a:extLst>
        </cdr:cNvPr>
        <cdr:cNvCxnSpPr/>
      </cdr:nvCxnSpPr>
      <cdr:spPr bwMode="auto">
        <a:xfrm xmlns:a="http://schemas.openxmlformats.org/drawingml/2006/main">
          <a:off x="2362200" y="2057400"/>
          <a:ext cx="1371600" cy="0"/>
        </a:xfrm>
        <a:prstGeom xmlns:a="http://schemas.openxmlformats.org/drawingml/2006/main" prst="line">
          <a:avLst/>
        </a:prstGeom>
        <a:solidFill xmlns:a="http://schemas.openxmlformats.org/drawingml/2006/main">
          <a:schemeClr val="accent1"/>
        </a:solidFill>
        <a:ln xmlns:a="http://schemas.openxmlformats.org/drawingml/2006/main" w="28575" cap="flat" cmpd="sng" algn="ctr">
          <a:solidFill>
            <a:schemeClr val="tx1"/>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0.54455</cdr:x>
      <cdr:y>0.23214</cdr:y>
    </cdr:from>
    <cdr:to>
      <cdr:x>0.9505</cdr:x>
      <cdr:y>0.23214</cdr:y>
    </cdr:to>
    <cdr:cxnSp macro="">
      <cdr:nvCxnSpPr>
        <cdr:cNvPr id="5" name="Straight Connector 4">
          <a:extLst xmlns:a="http://schemas.openxmlformats.org/drawingml/2006/main">
            <a:ext uri="{FF2B5EF4-FFF2-40B4-BE49-F238E27FC236}">
              <a16:creationId xmlns:a16="http://schemas.microsoft.com/office/drawing/2014/main" id="{B9007F58-8A6A-4476-86DB-861BD1B02182}"/>
            </a:ext>
          </a:extLst>
        </cdr:cNvPr>
        <cdr:cNvCxnSpPr/>
      </cdr:nvCxnSpPr>
      <cdr:spPr bwMode="auto">
        <a:xfrm xmlns:a="http://schemas.openxmlformats.org/drawingml/2006/main">
          <a:off x="4191000" y="990600"/>
          <a:ext cx="3124200" cy="0"/>
        </a:xfrm>
        <a:prstGeom xmlns:a="http://schemas.openxmlformats.org/drawingml/2006/main" prst="line">
          <a:avLst/>
        </a:prstGeom>
        <a:solidFill xmlns:a="http://schemas.openxmlformats.org/drawingml/2006/main">
          <a:schemeClr val="accent1"/>
        </a:solidFill>
        <a:ln xmlns:a="http://schemas.openxmlformats.org/drawingml/2006/main" w="28575" cap="flat" cmpd="sng" algn="ctr">
          <a:solidFill>
            <a:schemeClr val="tx1"/>
          </a:solidFill>
          <a:prstDash val="dash"/>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50A265D-AE0D-41C1-A588-33C769C72327}" type="datetime1">
              <a:rPr lang="en-US" smtClean="0"/>
              <a:t>6/20/2019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B580665-9F1C-4A80-879E-D38466A9CC79}" type="slidenum">
              <a:rPr lang="en-US"/>
              <a:pPr>
                <a:defRPr/>
              </a:pPr>
              <a:t>‹#›</a:t>
            </a:fld>
            <a:endParaRPr lang="en-US"/>
          </a:p>
        </p:txBody>
      </p:sp>
    </p:spTree>
    <p:extLst>
      <p:ext uri="{BB962C8B-B14F-4D97-AF65-F5344CB8AC3E}">
        <p14:creationId xmlns:p14="http://schemas.microsoft.com/office/powerpoint/2010/main" val="39478169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F1196B9-25D1-4DF0-B55C-A3F40BDA6E98}" type="datetime1">
              <a:rPr lang="en-US" smtClean="0"/>
              <a:t>6/20/2019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9A2715B-8CE7-4CC7-8C95-8B5DB6F59BA7}" type="slidenum">
              <a:rPr lang="en-US"/>
              <a:pPr>
                <a:defRPr/>
              </a:pPr>
              <a:t>‹#›</a:t>
            </a:fld>
            <a:endParaRPr lang="en-US"/>
          </a:p>
        </p:txBody>
      </p:sp>
    </p:spTree>
    <p:extLst>
      <p:ext uri="{BB962C8B-B14F-4D97-AF65-F5344CB8AC3E}">
        <p14:creationId xmlns:p14="http://schemas.microsoft.com/office/powerpoint/2010/main" val="276483999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4866531D-A65B-462B-938A-032F3D0BBCE2}" type="datetime1">
              <a:rPr lang="en-US" smtClean="0"/>
              <a:t>6/20/2019</a:t>
            </a:fld>
            <a:endParaRPr lang="en-US"/>
          </a:p>
        </p:txBody>
      </p:sp>
      <p:sp>
        <p:nvSpPr>
          <p:cNvPr id="5" name="Slide Number Placeholder 4"/>
          <p:cNvSpPr>
            <a:spLocks noGrp="1"/>
          </p:cNvSpPr>
          <p:nvPr>
            <p:ph type="sldNum" sz="quarter" idx="5"/>
          </p:nvPr>
        </p:nvSpPr>
        <p:spPr/>
        <p:txBody>
          <a:bodyPr/>
          <a:lstStyle/>
          <a:p>
            <a:pPr>
              <a:defRPr/>
            </a:pPr>
            <a:fld id="{49A2715B-8CE7-4CC7-8C95-8B5DB6F59BA7}" type="slidenum">
              <a:rPr lang="en-US" smtClean="0"/>
              <a:pPr>
                <a:defRPr/>
              </a:pPr>
              <a:t>9</a:t>
            </a:fld>
            <a:endParaRPr lang="en-US"/>
          </a:p>
        </p:txBody>
      </p:sp>
    </p:spTree>
    <p:extLst>
      <p:ext uri="{BB962C8B-B14F-4D97-AF65-F5344CB8AC3E}">
        <p14:creationId xmlns:p14="http://schemas.microsoft.com/office/powerpoint/2010/main" val="217232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Measure</a:t>
            </a:r>
            <a:r>
              <a:rPr lang="en-US" baseline="0" dirty="0"/>
              <a:t> high lateral resolution along line</a:t>
            </a:r>
            <a:endParaRPr lang="en-US" dirty="0"/>
          </a:p>
        </p:txBody>
      </p:sp>
      <p:sp>
        <p:nvSpPr>
          <p:cNvPr id="4" name="Espace réservé du numéro de diapositive 3"/>
          <p:cNvSpPr>
            <a:spLocks noGrp="1"/>
          </p:cNvSpPr>
          <p:nvPr>
            <p:ph type="sldNum" sz="quarter" idx="10"/>
          </p:nvPr>
        </p:nvSpPr>
        <p:spPr/>
        <p:txBody>
          <a:bodyPr/>
          <a:lstStyle/>
          <a:p>
            <a:fld id="{E55173BA-4FC1-4629-A85D-714520FE90F0}" type="slidenum">
              <a:rPr lang="en-US" smtClean="0"/>
              <a:t>30</a:t>
            </a:fld>
            <a:endParaRPr lang="en-US"/>
          </a:p>
        </p:txBody>
      </p:sp>
    </p:spTree>
    <p:extLst>
      <p:ext uri="{BB962C8B-B14F-4D97-AF65-F5344CB8AC3E}">
        <p14:creationId xmlns:p14="http://schemas.microsoft.com/office/powerpoint/2010/main" val="215097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4768EC-B49F-4E4E-A863-60E707557635}" type="slidenum">
              <a:rPr lang="en-US" altLang="en-US"/>
              <a:pPr/>
              <a:t>36</a:t>
            </a:fld>
            <a:endParaRPr lang="en-US" alt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Date Placeholder 3"/>
          <p:cNvSpPr>
            <a:spLocks noGrp="1"/>
          </p:cNvSpPr>
          <p:nvPr>
            <p:ph type="dt" sz="quarter" idx="1"/>
          </p:nvPr>
        </p:nvSpPr>
        <p:spPr/>
        <p:txBody>
          <a:bodyPr/>
          <a:lstStyle/>
          <a:p>
            <a:pPr>
              <a:defRPr/>
            </a:pPr>
            <a:fld id="{E8CAE65A-CA28-4865-AAD8-2E34DCBA6893}" type="datetime1">
              <a:rPr lang="en-US" smtClean="0"/>
              <a:t>6/20/2019</a:t>
            </a:fld>
            <a:endParaRPr lang="en-US" dirty="0"/>
          </a:p>
        </p:txBody>
      </p:sp>
      <p:sp>
        <p:nvSpPr>
          <p:cNvPr id="5" name="Slide Number Placeholder 4"/>
          <p:cNvSpPr>
            <a:spLocks noGrp="1"/>
          </p:cNvSpPr>
          <p:nvPr>
            <p:ph type="sldNum" sz="quarter" idx="5"/>
          </p:nvPr>
        </p:nvSpPr>
        <p:spPr/>
        <p:txBody>
          <a:bodyPr/>
          <a:lstStyle/>
          <a:p>
            <a:pPr>
              <a:defRPr/>
            </a:pPr>
            <a:fld id="{76CCBBF4-A8FE-496F-B04C-6DDB1E378956}" type="slidenum">
              <a:rPr lang="en-US" smtClean="0"/>
              <a:pPr>
                <a:defRPr/>
              </a:pPr>
              <a:t>40</a:t>
            </a:fld>
            <a:endParaRPr lang="en-US" dirty="0"/>
          </a:p>
        </p:txBody>
      </p:sp>
    </p:spTree>
    <p:extLst>
      <p:ext uri="{BB962C8B-B14F-4D97-AF65-F5344CB8AC3E}">
        <p14:creationId xmlns:p14="http://schemas.microsoft.com/office/powerpoint/2010/main" val="44291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FV is not new.</a:t>
            </a:r>
          </a:p>
        </p:txBody>
      </p:sp>
      <p:sp>
        <p:nvSpPr>
          <p:cNvPr id="4" name="Espace réservé de la date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B2FA2-2180-4B48-9045-0C202A78A36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t>6/20/2019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715B-8CE7-4CC7-8C95-8B5DB6F59B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895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C6BD62-5DE5-4419-A87A-8E07CDBBC528}"/>
              </a:ext>
            </a:extLst>
          </p:cNvPr>
          <p:cNvSpPr>
            <a:spLocks noGrp="1" noChangeArrowheads="1"/>
          </p:cNvSpPr>
          <p:nvPr>
            <p:ph type="sldNum" sz="quarter" idx="5"/>
          </p:nvPr>
        </p:nvSpPr>
        <p:spPr>
          <a:ln/>
        </p:spPr>
        <p:txBody>
          <a:bodyPr/>
          <a:lstStyle/>
          <a:p>
            <a:fld id="{86C36C02-CE9B-49CC-BE44-E476F1ADC67C}" type="slidenum">
              <a:rPr lang="en-US" altLang="en-US"/>
              <a:pPr/>
              <a:t>19</a:t>
            </a:fld>
            <a:endParaRPr lang="en-US" altLang="en-US"/>
          </a:p>
        </p:txBody>
      </p:sp>
      <p:sp>
        <p:nvSpPr>
          <p:cNvPr id="481282" name="Rectangle 2">
            <a:extLst>
              <a:ext uri="{FF2B5EF4-FFF2-40B4-BE49-F238E27FC236}">
                <a16:creationId xmlns:a16="http://schemas.microsoft.com/office/drawing/2014/main" id="{D934B6A8-F619-42C8-A618-FE8E6FA9FC1B}"/>
              </a:ext>
            </a:extLst>
          </p:cNvPr>
          <p:cNvSpPr>
            <a:spLocks noGrp="1" noRot="1" noChangeAspect="1" noChangeArrowheads="1" noTextEdit="1"/>
          </p:cNvSpPr>
          <p:nvPr>
            <p:ph type="sldImg"/>
          </p:nvPr>
        </p:nvSpPr>
        <p:spPr>
          <a:ln/>
        </p:spPr>
      </p:sp>
      <p:sp>
        <p:nvSpPr>
          <p:cNvPr id="481283" name="Rectangle 3">
            <a:extLst>
              <a:ext uri="{FF2B5EF4-FFF2-40B4-BE49-F238E27FC236}">
                <a16:creationId xmlns:a16="http://schemas.microsoft.com/office/drawing/2014/main" id="{2F0F0041-32E2-4D31-84A2-DB892831AD78}"/>
              </a:ext>
            </a:extLst>
          </p:cNvPr>
          <p:cNvSpPr>
            <a:spLocks noGrp="1" noChangeArrowheads="1"/>
          </p:cNvSpPr>
          <p:nvPr>
            <p:ph type="body" idx="1"/>
          </p:nvPr>
        </p:nvSpPr>
        <p:spPr/>
        <p:txBody>
          <a:bodyPr/>
          <a:lstStyle/>
          <a:p>
            <a:r>
              <a:rPr lang="en-US" altLang="en-US"/>
              <a:t>In a similar corrosion study as the last example, a steel surface is studied. </a:t>
            </a:r>
          </a:p>
          <a:p>
            <a:endParaRPr lang="en-US" altLang="en-US"/>
          </a:p>
          <a:p>
            <a:r>
              <a:rPr lang="en-US" altLang="en-US"/>
              <a:t>Surface finish is quantified.</a:t>
            </a:r>
          </a:p>
          <a:p>
            <a:endParaRPr lang="en-US" altLang="en-US"/>
          </a:p>
          <a:p>
            <a:r>
              <a:rPr lang="en-US" altLang="en-US"/>
              <a:t>GAR is the commercial name for a test strip of steel with difference textured surfaces and nominal roughnesses.</a:t>
            </a:r>
          </a:p>
        </p:txBody>
      </p:sp>
    </p:spTree>
    <p:extLst>
      <p:ext uri="{BB962C8B-B14F-4D97-AF65-F5344CB8AC3E}">
        <p14:creationId xmlns:p14="http://schemas.microsoft.com/office/powerpoint/2010/main" val="427872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FEF4-AC49-4917-B8AF-DB1F751909DF}" type="slidenum">
              <a:rPr lang="en-US" altLang="en-US"/>
              <a:pPr/>
              <a:t>20</a:t>
            </a:fld>
            <a:endParaRPr lang="en-US" altLang="en-US"/>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87913-AD07-4E39-A86B-C98EA9DD5BE5}" type="slidenum">
              <a:rPr lang="en-US" altLang="en-US"/>
              <a:pPr/>
              <a:t>21</a:t>
            </a:fld>
            <a:endParaRPr lang="en-US" altLang="en-US"/>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pitchFamily="34" charset="-128"/>
              </a:rPr>
              <a:t>Please use:</a:t>
            </a:r>
          </a:p>
          <a:p>
            <a:pPr eaLnBrk="1" hangingPunct="1"/>
            <a:r>
              <a:rPr lang="en-US">
                <a:ea typeface="ＭＳ Ｐゴシック" pitchFamily="34" charset="-128"/>
              </a:rPr>
              <a:t>Boxes with GREY outlines for pictures and text</a:t>
            </a:r>
          </a:p>
          <a:p>
            <a:pPr eaLnBrk="1" hangingPunct="1"/>
            <a:r>
              <a:rPr lang="en-US">
                <a:ea typeface="ＭＳ Ｐゴシック" pitchFamily="34" charset="-128"/>
              </a:rPr>
              <a:t>Boxes with RED outlines for text only.</a:t>
            </a:r>
          </a:p>
          <a:p>
            <a:pPr eaLnBrk="1" hangingPunct="1"/>
            <a:r>
              <a:rPr lang="en-US">
                <a:ea typeface="ＭＳ Ｐゴシック" pitchFamily="34" charset="-128"/>
              </a:rPr>
              <a:t>FULL GREY boxes for conclusions only.</a:t>
            </a:r>
          </a:p>
          <a:p>
            <a:pPr eaLnBrk="1" hangingPunct="1"/>
            <a:endParaRPr lang="en-US">
              <a:ea typeface="ＭＳ Ｐゴシック" pitchFamily="34" charset="-128"/>
            </a:endParaRPr>
          </a:p>
          <a:p>
            <a:pPr eaLnBrk="1" hangingPunct="1"/>
            <a:endParaRPr 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defTabSz="914485" eaLnBrk="0" hangingPunct="0">
              <a:defRPr sz="2300" b="1">
                <a:solidFill>
                  <a:schemeClr val="tx1"/>
                </a:solidFill>
                <a:latin typeface="Arial" pitchFamily="34" charset="0"/>
              </a:defRPr>
            </a:lvl1pPr>
            <a:lvl2pPr marL="702756" indent="-270291" defTabSz="914485" eaLnBrk="0" hangingPunct="0">
              <a:defRPr sz="2300" b="1">
                <a:solidFill>
                  <a:schemeClr val="tx1"/>
                </a:solidFill>
                <a:latin typeface="Arial" pitchFamily="34" charset="0"/>
              </a:defRPr>
            </a:lvl2pPr>
            <a:lvl3pPr marL="1081164" indent="-216233" defTabSz="914485" eaLnBrk="0" hangingPunct="0">
              <a:defRPr sz="2300" b="1">
                <a:solidFill>
                  <a:schemeClr val="tx1"/>
                </a:solidFill>
                <a:latin typeface="Arial" pitchFamily="34" charset="0"/>
              </a:defRPr>
            </a:lvl3pPr>
            <a:lvl4pPr marL="1513629" indent="-216233" defTabSz="914485" eaLnBrk="0" hangingPunct="0">
              <a:defRPr sz="2300" b="1">
                <a:solidFill>
                  <a:schemeClr val="tx1"/>
                </a:solidFill>
                <a:latin typeface="Arial" pitchFamily="34" charset="0"/>
              </a:defRPr>
            </a:lvl4pPr>
            <a:lvl5pPr marL="1946095" indent="-216233" defTabSz="914485" eaLnBrk="0" hangingPunct="0">
              <a:defRPr sz="2300" b="1">
                <a:solidFill>
                  <a:schemeClr val="tx1"/>
                </a:solidFill>
                <a:latin typeface="Arial" pitchFamily="34" charset="0"/>
              </a:defRPr>
            </a:lvl5pPr>
            <a:lvl6pPr marL="2378560" indent="-216233" defTabSz="914485" eaLnBrk="0" fontAlgn="base" hangingPunct="0">
              <a:spcBef>
                <a:spcPct val="0"/>
              </a:spcBef>
              <a:spcAft>
                <a:spcPct val="0"/>
              </a:spcAft>
              <a:defRPr sz="2300" b="1">
                <a:solidFill>
                  <a:schemeClr val="tx1"/>
                </a:solidFill>
                <a:latin typeface="Arial" pitchFamily="34" charset="0"/>
              </a:defRPr>
            </a:lvl6pPr>
            <a:lvl7pPr marL="2811026" indent="-216233" defTabSz="914485" eaLnBrk="0" fontAlgn="base" hangingPunct="0">
              <a:spcBef>
                <a:spcPct val="0"/>
              </a:spcBef>
              <a:spcAft>
                <a:spcPct val="0"/>
              </a:spcAft>
              <a:defRPr sz="2300" b="1">
                <a:solidFill>
                  <a:schemeClr val="tx1"/>
                </a:solidFill>
                <a:latin typeface="Arial" pitchFamily="34" charset="0"/>
              </a:defRPr>
            </a:lvl7pPr>
            <a:lvl8pPr marL="3243491" indent="-216233" defTabSz="914485" eaLnBrk="0" fontAlgn="base" hangingPunct="0">
              <a:spcBef>
                <a:spcPct val="0"/>
              </a:spcBef>
              <a:spcAft>
                <a:spcPct val="0"/>
              </a:spcAft>
              <a:defRPr sz="2300" b="1">
                <a:solidFill>
                  <a:schemeClr val="tx1"/>
                </a:solidFill>
                <a:latin typeface="Arial" pitchFamily="34" charset="0"/>
              </a:defRPr>
            </a:lvl8pPr>
            <a:lvl9pPr marL="3675957" indent="-216233" defTabSz="914485" eaLnBrk="0" fontAlgn="base" hangingPunct="0">
              <a:spcBef>
                <a:spcPct val="0"/>
              </a:spcBef>
              <a:spcAft>
                <a:spcPct val="0"/>
              </a:spcAft>
              <a:defRPr sz="2300" b="1">
                <a:solidFill>
                  <a:schemeClr val="tx1"/>
                </a:solidFill>
                <a:latin typeface="Arial" pitchFamily="34" charset="0"/>
              </a:defRPr>
            </a:lvl9pPr>
          </a:lstStyle>
          <a:p>
            <a:pPr eaLnBrk="1" hangingPunct="1">
              <a:defRPr/>
            </a:pPr>
            <a:fld id="{D770066D-E495-4E93-8E93-7C34B2462F09}" type="slidenum">
              <a:rPr lang="en-US" sz="1200" b="0">
                <a:solidFill>
                  <a:prstClr val="black"/>
                </a:solidFill>
              </a:rPr>
              <a:pPr eaLnBrk="1" hangingPunct="1">
                <a:defRPr/>
              </a:pPr>
              <a:t>23</a:t>
            </a:fld>
            <a:endParaRPr lang="en-US" sz="1200" b="0">
              <a:solidFill>
                <a:prstClr val="black"/>
              </a:solidFill>
            </a:endParaRPr>
          </a:p>
        </p:txBody>
      </p:sp>
      <p:sp>
        <p:nvSpPr>
          <p:cNvPr id="4915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642F02D0-D936-41D8-A3B7-A64557ED943A}" type="slidenum">
              <a:rPr lang="en-US" sz="1100">
                <a:solidFill>
                  <a:prstClr val="black"/>
                </a:solidFill>
                <a:cs typeface="Arial" pitchFamily="34" charset="0"/>
              </a:rPr>
              <a:pPr algn="r" eaLnBrk="1" hangingPunct="1"/>
              <a:t>23</a:t>
            </a:fld>
            <a:endParaRPr lang="en-US" sz="1100">
              <a:solidFill>
                <a:prstClr val="black"/>
              </a:solidFill>
              <a:cs typeface="Arial" pitchFamily="34" charset="0"/>
            </a:endParaRPr>
          </a:p>
        </p:txBody>
      </p:sp>
      <p:sp>
        <p:nvSpPr>
          <p:cNvPr id="49156" name="Rectangle 2"/>
          <p:cNvSpPr>
            <a:spLocks noGrp="1" noRot="1" noChangeAspect="1" noChangeArrowheads="1" noTextEdit="1"/>
          </p:cNvSpPr>
          <p:nvPr>
            <p:ph type="sldImg"/>
          </p:nvPr>
        </p:nvSpPr>
        <p:spPr bwMode="auto">
          <a:xfrm>
            <a:off x="1144588" y="684213"/>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3"/>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numCol="1" anchor="t" anchorCtr="0" compatLnSpc="1">
            <a:prstTxWarp prst="textNoShape">
              <a:avLst/>
            </a:prstTxWarp>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pitchFamily="34" charset="-128"/>
              </a:rPr>
              <a:t>Please use:</a:t>
            </a:r>
          </a:p>
          <a:p>
            <a:pPr eaLnBrk="1" hangingPunct="1"/>
            <a:r>
              <a:rPr lang="en-US">
                <a:ea typeface="ＭＳ Ｐゴシック" pitchFamily="34" charset="-128"/>
              </a:rPr>
              <a:t>Boxes with GREY outlines for pictures and text</a:t>
            </a:r>
          </a:p>
          <a:p>
            <a:pPr eaLnBrk="1" hangingPunct="1"/>
            <a:r>
              <a:rPr lang="en-US">
                <a:ea typeface="ＭＳ Ｐゴシック" pitchFamily="34" charset="-128"/>
              </a:rPr>
              <a:t>Boxes with RED outlines for text only.</a:t>
            </a:r>
          </a:p>
          <a:p>
            <a:pPr eaLnBrk="1" hangingPunct="1"/>
            <a:r>
              <a:rPr lang="en-US">
                <a:ea typeface="ＭＳ Ｐゴシック" pitchFamily="34" charset="-128"/>
              </a:rPr>
              <a:t>FULL GREY boxes for conclusions only.</a:t>
            </a:r>
          </a:p>
          <a:p>
            <a:pPr eaLnBrk="1" hangingPunct="1"/>
            <a:endParaRPr lang="en-US">
              <a:ea typeface="ＭＳ Ｐゴシック" pitchFamily="34" charset="-128"/>
            </a:endParaRPr>
          </a:p>
          <a:p>
            <a:pPr eaLnBrk="1" hangingPunct="1"/>
            <a:endParaRPr lang="en-US">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541A6C-CE29-4B35-9B1C-96F7F5D8DAF4}" type="slidenum">
              <a:rPr lang="en-US"/>
              <a:pPr>
                <a:defRPr/>
              </a:pPr>
              <a:t>28</a:t>
            </a:fld>
            <a:endParaRPr 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796543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Sub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en-US"/>
              <a:t>Click to edit Master title style</a:t>
            </a:r>
            <a:endParaRPr lang="de-DE" dirty="0"/>
          </a:p>
        </p:txBody>
      </p:sp>
      <p:pic>
        <p:nvPicPr>
          <p:cNvPr id="1026" name="Picture 2" descr="C:\Users\panzalone\Documents\Anzalone Work folder\2013.003_BNS-cover slide ppt\jpegs\BNS Cover slide.2013.003_4-3.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44752"/>
            <a:ext cx="9144000" cy="541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85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Subtitle Slide">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en-US"/>
              <a:t>Click to edit Master title style</a:t>
            </a:r>
            <a:endParaRPr lang="de-DE" dirty="0"/>
          </a:p>
        </p:txBody>
      </p:sp>
      <p:sp>
        <p:nvSpPr>
          <p:cNvPr id="3" name="Rectangle 23"/>
          <p:cNvSpPr>
            <a:spLocks noGrp="1" noChangeArrowheads="1"/>
          </p:cNvSpPr>
          <p:nvPr>
            <p:ph type="dt" sz="half" idx="10"/>
          </p:nvPr>
        </p:nvSpPr>
        <p:spPr>
          <a:xfrm>
            <a:off x="685800" y="6542088"/>
            <a:ext cx="2133600" cy="363537"/>
          </a:xfrm>
          <a:prstGeom prst="rect">
            <a:avLst/>
          </a:prstGeom>
        </p:spPr>
        <p:txBody>
          <a:bodyPr/>
          <a:lstStyle>
            <a:lvl1pPr>
              <a:defRPr smtClean="0"/>
            </a:lvl1pPr>
          </a:lstStyle>
          <a:p>
            <a:pPr>
              <a:defRPr/>
            </a:pPr>
            <a:fld id="{1020111E-6273-48D3-9335-88EDA2EF00FE}" type="datetime1">
              <a:rPr lang="en-US" smtClean="0"/>
              <a:t>6/20/2019</a:t>
            </a:fld>
            <a:endParaRPr lang="de-DE" dirty="0"/>
          </a:p>
        </p:txBody>
      </p:sp>
      <p:sp>
        <p:nvSpPr>
          <p:cNvPr id="4" name="Rectangle 24"/>
          <p:cNvSpPr>
            <a:spLocks noGrp="1" noChangeArrowheads="1"/>
          </p:cNvSpPr>
          <p:nvPr>
            <p:ph type="sldNum" sz="quarter" idx="11"/>
          </p:nvPr>
        </p:nvSpPr>
        <p:spPr>
          <a:xfrm>
            <a:off x="6854825" y="6542088"/>
            <a:ext cx="2133600" cy="363537"/>
          </a:xfrm>
          <a:prstGeom prst="rect">
            <a:avLst/>
          </a:prstGeom>
        </p:spPr>
        <p:txBody>
          <a:bodyPr/>
          <a:lstStyle>
            <a:lvl1pPr>
              <a:defRPr/>
            </a:lvl1pPr>
          </a:lstStyle>
          <a:p>
            <a:pPr>
              <a:defRPr/>
            </a:pPr>
            <a:fld id="{956664DB-3783-4E44-8329-26173C8B20AB}" type="slidenum">
              <a:rPr lang="de-DE"/>
              <a:pPr>
                <a:defRPr/>
              </a:pPr>
              <a:t>‹#›</a:t>
            </a:fld>
            <a:endParaRPr lang="de-DE"/>
          </a:p>
        </p:txBody>
      </p:sp>
      <p:sp>
        <p:nvSpPr>
          <p:cNvPr id="5" name="Rectangle 25"/>
          <p:cNvSpPr>
            <a:spLocks noGrp="1" noChangeArrowheads="1"/>
          </p:cNvSpPr>
          <p:nvPr>
            <p:ph type="ftr" sz="quarter" idx="12"/>
          </p:nvPr>
        </p:nvSpPr>
        <p:spPr>
          <a:xfrm>
            <a:off x="3349625" y="6542088"/>
            <a:ext cx="2895600" cy="363537"/>
          </a:xfrm>
          <a:prstGeom prst="rect">
            <a:avLst/>
          </a:prstGeom>
        </p:spPr>
        <p:txBody>
          <a:bodyPr/>
          <a:lstStyle>
            <a:lvl1pPr>
              <a:defRPr lang="en-US" sz="1000" kern="1200" dirty="0">
                <a:solidFill>
                  <a:schemeClr val="bg1"/>
                </a:solidFill>
                <a:latin typeface="Verdana" pitchFamily="34" charset="0"/>
                <a:ea typeface="Verdana" pitchFamily="34" charset="0"/>
                <a:cs typeface="Verdana" pitchFamily="34" charset="0"/>
              </a:defRPr>
            </a:lvl1pPr>
          </a:lstStyle>
          <a:p>
            <a:pPr>
              <a:defRPr/>
            </a:pPr>
            <a:r>
              <a:rPr lang="en-US"/>
              <a:t>Bruker Confidential</a:t>
            </a:r>
            <a:endParaRPr lang="en-US" dirty="0"/>
          </a:p>
        </p:txBody>
      </p:sp>
    </p:spTree>
    <p:extLst>
      <p:ext uri="{BB962C8B-B14F-4D97-AF65-F5344CB8AC3E}">
        <p14:creationId xmlns:p14="http://schemas.microsoft.com/office/powerpoint/2010/main" val="284049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Content">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en-US"/>
              <a:t>Click to edit Master title style</a:t>
            </a:r>
            <a:endParaRPr lang="de-DE"/>
          </a:p>
        </p:txBody>
      </p:sp>
      <p:sp>
        <p:nvSpPr>
          <p:cNvPr id="8" name="Content Placeholder 7"/>
          <p:cNvSpPr>
            <a:spLocks noGrp="1"/>
          </p:cNvSpPr>
          <p:nvPr>
            <p:ph sz="quarter" idx="13"/>
          </p:nvPr>
        </p:nvSpPr>
        <p:spPr>
          <a:xfrm>
            <a:off x="609600" y="1752600"/>
            <a:ext cx="7924800" cy="4572000"/>
          </a:xfrm>
        </p:spPr>
        <p:txBody>
          <a:bodyPr/>
          <a:lstStyle>
            <a:lvl1pPr>
              <a:defRPr/>
            </a:lvl1pPr>
            <a:lvl5pPr marL="2000250" indent="-171450">
              <a:buFont typeface="Verdana"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23"/>
          <p:cNvSpPr>
            <a:spLocks noGrp="1" noChangeArrowheads="1"/>
          </p:cNvSpPr>
          <p:nvPr>
            <p:ph type="dt" sz="half" idx="14"/>
          </p:nvPr>
        </p:nvSpPr>
        <p:spPr>
          <a:xfrm>
            <a:off x="685800" y="6542088"/>
            <a:ext cx="2133600" cy="363537"/>
          </a:xfrm>
          <a:prstGeom prst="rect">
            <a:avLst/>
          </a:prstGeom>
        </p:spPr>
        <p:txBody>
          <a:bodyPr/>
          <a:lstStyle>
            <a:lvl1pPr>
              <a:defRPr sz="1000" smtClean="0">
                <a:latin typeface="Verdana" pitchFamily="34" charset="0"/>
                <a:ea typeface="Verdana" pitchFamily="34" charset="0"/>
                <a:cs typeface="Verdana" pitchFamily="34" charset="0"/>
              </a:defRPr>
            </a:lvl1pPr>
          </a:lstStyle>
          <a:p>
            <a:pPr>
              <a:defRPr/>
            </a:pPr>
            <a:fld id="{45DDB2DD-366D-47F9-A0C0-ADD407216542}" type="datetime1">
              <a:rPr lang="en-US" smtClean="0"/>
              <a:t>6/20/2019</a:t>
            </a:fld>
            <a:endParaRPr lang="en-US"/>
          </a:p>
        </p:txBody>
      </p:sp>
      <p:sp>
        <p:nvSpPr>
          <p:cNvPr id="5" name="Rectangle 24"/>
          <p:cNvSpPr>
            <a:spLocks noGrp="1" noChangeArrowheads="1"/>
          </p:cNvSpPr>
          <p:nvPr>
            <p:ph type="sldNum" sz="quarter" idx="15"/>
          </p:nvPr>
        </p:nvSpPr>
        <p:spPr>
          <a:xfrm>
            <a:off x="6854825" y="6542088"/>
            <a:ext cx="2133600" cy="363537"/>
          </a:xfrm>
          <a:prstGeom prst="rect">
            <a:avLst/>
          </a:prstGeom>
        </p:spPr>
        <p:txBody>
          <a:bodyPr/>
          <a:lstStyle>
            <a:lvl1pPr>
              <a:defRPr sz="1000">
                <a:latin typeface="Verdana" pitchFamily="34" charset="0"/>
                <a:ea typeface="Verdana" pitchFamily="34" charset="0"/>
                <a:cs typeface="Verdana" pitchFamily="34" charset="0"/>
              </a:defRPr>
            </a:lvl1pPr>
          </a:lstStyle>
          <a:p>
            <a:pPr>
              <a:defRPr/>
            </a:pPr>
            <a:fld id="{05604BE2-0B8F-4077-9310-B85CE4D13966}" type="slidenum">
              <a:rPr lang="en-US" smtClean="0"/>
              <a:pPr>
                <a:defRPr/>
              </a:pPr>
              <a:t>‹#›</a:t>
            </a:fld>
            <a:endParaRPr lang="en-US"/>
          </a:p>
        </p:txBody>
      </p:sp>
      <p:sp>
        <p:nvSpPr>
          <p:cNvPr id="6" name="Rectangle 25"/>
          <p:cNvSpPr>
            <a:spLocks noGrp="1" noChangeArrowheads="1"/>
          </p:cNvSpPr>
          <p:nvPr>
            <p:ph type="ftr" sz="quarter" idx="16"/>
          </p:nvPr>
        </p:nvSpPr>
        <p:spPr>
          <a:xfrm>
            <a:off x="3349625" y="6542088"/>
            <a:ext cx="2895600" cy="363537"/>
          </a:xfrm>
          <a:prstGeom prst="rect">
            <a:avLst/>
          </a:prstGeom>
        </p:spPr>
        <p:txBody>
          <a:bodyPr/>
          <a:lstStyle>
            <a:lvl1pPr algn="ctr">
              <a:defRPr sz="1000" smtClean="0">
                <a:solidFill>
                  <a:schemeClr val="bg1"/>
                </a:solidFill>
                <a:latin typeface="Verdana" pitchFamily="34" charset="0"/>
                <a:ea typeface="Verdana" pitchFamily="34" charset="0"/>
                <a:cs typeface="Verdana" pitchFamily="34" charset="0"/>
              </a:defRPr>
            </a:lvl1pPr>
          </a:lstStyle>
          <a:p>
            <a:pPr>
              <a:defRPr/>
            </a:pPr>
            <a:r>
              <a:rPr lang="en-US"/>
              <a:t>Bruker Confidential</a:t>
            </a:r>
            <a:endParaRPr lang="en-US" dirty="0"/>
          </a:p>
        </p:txBody>
      </p:sp>
    </p:spTree>
    <p:extLst>
      <p:ext uri="{BB962C8B-B14F-4D97-AF65-F5344CB8AC3E}">
        <p14:creationId xmlns:p14="http://schemas.microsoft.com/office/powerpoint/2010/main" val="288928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p:cNvSpPr/>
          <p:nvPr userDrawn="1"/>
        </p:nvSpPr>
        <p:spPr bwMode="auto">
          <a:xfrm>
            <a:off x="0" y="1981200"/>
            <a:ext cx="9144000" cy="762000"/>
          </a:xfrm>
          <a:prstGeom prst="rect">
            <a:avLst/>
          </a:prstGeom>
          <a:gradFill>
            <a:gsLst>
              <a:gs pos="0">
                <a:srgbClr val="D8E2E8">
                  <a:lumMod val="53000"/>
                  <a:lumOff val="47000"/>
                </a:srgbClr>
              </a:gs>
              <a:gs pos="68000">
                <a:schemeClr val="bg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cxnSp>
        <p:nvCxnSpPr>
          <p:cNvPr id="15" name="Straight Connector 14"/>
          <p:cNvCxnSpPr/>
          <p:nvPr userDrawn="1"/>
        </p:nvCxnSpPr>
        <p:spPr bwMode="auto">
          <a:xfrm>
            <a:off x="0" y="1981200"/>
            <a:ext cx="9144000" cy="0"/>
          </a:xfrm>
          <a:prstGeom prst="line">
            <a:avLst/>
          </a:prstGeom>
          <a:solidFill>
            <a:schemeClr val="accent1"/>
          </a:solidFill>
          <a:ln w="28575" cap="flat" cmpd="sng" algn="ctr">
            <a:solidFill>
              <a:srgbClr val="BACAD3"/>
            </a:solidFill>
            <a:prstDash val="solid"/>
            <a:round/>
            <a:headEnd type="none" w="med" len="med"/>
            <a:tailEnd type="none" w="med" len="med"/>
          </a:ln>
          <a:effectLst/>
        </p:spPr>
      </p:cxnSp>
      <p:sp>
        <p:nvSpPr>
          <p:cNvPr id="116742" name="Rectangle 6"/>
          <p:cNvSpPr>
            <a:spLocks noGrp="1" noChangeArrowheads="1"/>
          </p:cNvSpPr>
          <p:nvPr>
            <p:ph type="ctrTitle"/>
          </p:nvPr>
        </p:nvSpPr>
        <p:spPr>
          <a:xfrm>
            <a:off x="611188" y="361950"/>
            <a:ext cx="6405562" cy="777875"/>
          </a:xfrm>
        </p:spPr>
        <p:txBody>
          <a:bodyPr rIns="0" anchor="b"/>
          <a:lstStyle>
            <a:lvl1pPr>
              <a:defRPr smtClean="0"/>
            </a:lvl1pPr>
          </a:lstStyle>
          <a:p>
            <a:r>
              <a:rPr lang="en-US"/>
              <a:t>Click to edit Master title style</a:t>
            </a:r>
            <a:endParaRPr lang="de-DE"/>
          </a:p>
        </p:txBody>
      </p:sp>
      <p:sp>
        <p:nvSpPr>
          <p:cNvPr id="116743" name="Rectangle 7"/>
          <p:cNvSpPr>
            <a:spLocks noGrp="1" noChangeArrowheads="1"/>
          </p:cNvSpPr>
          <p:nvPr>
            <p:ph type="subTitle" idx="1"/>
          </p:nvPr>
        </p:nvSpPr>
        <p:spPr>
          <a:xfrm>
            <a:off x="611188" y="1219201"/>
            <a:ext cx="8281987" cy="685800"/>
          </a:xfrm>
        </p:spPr>
        <p:txBody>
          <a:bodyPr/>
          <a:lstStyle>
            <a:lvl1pPr marL="0" indent="0">
              <a:buFontTx/>
              <a:buNone/>
              <a:defRPr smtClean="0"/>
            </a:lvl1pPr>
          </a:lstStyle>
          <a:p>
            <a:r>
              <a:rPr lang="en-US"/>
              <a:t>Click to edit Master subtitle style</a:t>
            </a:r>
            <a:endParaRPr lang="de-DE"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6254" y="304800"/>
            <a:ext cx="1511808" cy="80586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4825" y="6534150"/>
            <a:ext cx="8639175" cy="323850"/>
          </a:xfrm>
          <a:prstGeom prst="rect">
            <a:avLst/>
          </a:prstGeom>
        </p:spPr>
      </p:pic>
      <p:sp>
        <p:nvSpPr>
          <p:cNvPr id="7" name="Date Placeholder 1"/>
          <p:cNvSpPr>
            <a:spLocks noGrp="1"/>
          </p:cNvSpPr>
          <p:nvPr>
            <p:ph type="dt" sz="quarter" idx="2"/>
          </p:nvPr>
        </p:nvSpPr>
        <p:spPr>
          <a:xfrm>
            <a:off x="685800" y="6555757"/>
            <a:ext cx="2133600" cy="323851"/>
          </a:xfrm>
          <a:prstGeom prst="rect">
            <a:avLst/>
          </a:prstGeom>
        </p:spPr>
        <p:txBody>
          <a:bodyPr anchor="ctr"/>
          <a:lstStyle>
            <a:lvl1pPr>
              <a:defRPr sz="1000">
                <a:solidFill>
                  <a:schemeClr val="bg1"/>
                </a:solidFill>
                <a:latin typeface="Verdana" pitchFamily="34" charset="0"/>
                <a:ea typeface="Verdana" pitchFamily="34" charset="0"/>
                <a:cs typeface="Verdana" pitchFamily="34" charset="0"/>
              </a:defRPr>
            </a:lvl1pPr>
          </a:lstStyle>
          <a:p>
            <a:pPr>
              <a:defRPr/>
            </a:pPr>
            <a:fld id="{83A2AB25-5921-4C1F-8801-5AA1165BF810}" type="datetime1">
              <a:rPr lang="en-US" smtClean="0"/>
              <a:t>6/20/2019</a:t>
            </a:fld>
            <a:endParaRPr lang="de-DE" dirty="0"/>
          </a:p>
        </p:txBody>
      </p:sp>
      <p:sp>
        <p:nvSpPr>
          <p:cNvPr id="8" name="Slide Number Placeholder 3"/>
          <p:cNvSpPr>
            <a:spLocks noGrp="1"/>
          </p:cNvSpPr>
          <p:nvPr>
            <p:ph type="sldNum" sz="quarter" idx="4"/>
          </p:nvPr>
        </p:nvSpPr>
        <p:spPr>
          <a:xfrm>
            <a:off x="6854825" y="6555757"/>
            <a:ext cx="2133600" cy="323851"/>
          </a:xfrm>
          <a:prstGeom prst="rect">
            <a:avLst/>
          </a:prstGeom>
        </p:spPr>
        <p:txBody>
          <a:bodyPr anchor="ctr"/>
          <a:lstStyle>
            <a:lvl1pPr algn="r">
              <a:defRPr sz="1000">
                <a:solidFill>
                  <a:schemeClr val="bg1"/>
                </a:solidFill>
                <a:latin typeface="Verdana" pitchFamily="34" charset="0"/>
                <a:ea typeface="Verdana" pitchFamily="34" charset="0"/>
                <a:cs typeface="Verdana" pitchFamily="34" charset="0"/>
              </a:defRPr>
            </a:lvl1pPr>
          </a:lstStyle>
          <a:p>
            <a:pPr>
              <a:defRPr/>
            </a:pPr>
            <a:fld id="{749D35E6-4EE4-440C-8931-5BE6E46A8D94}" type="slidenum">
              <a:rPr lang="de-DE" smtClean="0"/>
              <a:pPr>
                <a:defRPr/>
              </a:pPr>
              <a:t>‹#›</a:t>
            </a:fld>
            <a:endParaRPr lang="de-DE"/>
          </a:p>
        </p:txBody>
      </p:sp>
      <p:sp>
        <p:nvSpPr>
          <p:cNvPr id="9" name="Rectangle 25"/>
          <p:cNvSpPr>
            <a:spLocks noGrp="1" noChangeArrowheads="1"/>
          </p:cNvSpPr>
          <p:nvPr>
            <p:ph type="ftr" sz="quarter" idx="3"/>
          </p:nvPr>
        </p:nvSpPr>
        <p:spPr>
          <a:xfrm>
            <a:off x="3349625" y="6542088"/>
            <a:ext cx="2895600" cy="363537"/>
          </a:xfrm>
          <a:prstGeom prst="rect">
            <a:avLst/>
          </a:prstGeom>
        </p:spPr>
        <p:txBody>
          <a:bodyPr anchor="ctr"/>
          <a:lstStyle>
            <a:lvl1pPr algn="ctr">
              <a:defRPr lang="en-US" sz="1000" kern="1200" dirty="0">
                <a:solidFill>
                  <a:schemeClr val="bg1"/>
                </a:solidFill>
                <a:latin typeface="Verdana" pitchFamily="34" charset="0"/>
                <a:ea typeface="Verdana" pitchFamily="34" charset="0"/>
                <a:cs typeface="Verdana" pitchFamily="34" charset="0"/>
              </a:defRPr>
            </a:lvl1pPr>
          </a:lstStyle>
          <a:p>
            <a:pPr>
              <a:defRPr/>
            </a:pPr>
            <a:r>
              <a:rPr lang="en-US" dirty="0" err="1"/>
              <a:t>Bruker</a:t>
            </a:r>
            <a:r>
              <a:rPr lang="en-US" dirty="0"/>
              <a:t> Confidential</a:t>
            </a:r>
          </a:p>
        </p:txBody>
      </p:sp>
    </p:spTree>
    <p:extLst>
      <p:ext uri="{BB962C8B-B14F-4D97-AF65-F5344CB8AC3E}">
        <p14:creationId xmlns:p14="http://schemas.microsoft.com/office/powerpoint/2010/main" val="329504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Ite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457200" y="1752600"/>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495800" y="1752600"/>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5"/>
          </p:nvPr>
        </p:nvSpPr>
        <p:spPr>
          <a:xfrm>
            <a:off x="685800" y="6542088"/>
            <a:ext cx="2133600" cy="363537"/>
          </a:xfrm>
          <a:prstGeom prst="rect">
            <a:avLst/>
          </a:prstGeom>
          <a:ln/>
        </p:spPr>
        <p:txBody>
          <a:bodyPr/>
          <a:lstStyle>
            <a:lvl1pPr>
              <a:defRPr>
                <a:solidFill>
                  <a:schemeClr val="bg1"/>
                </a:solidFill>
                <a:latin typeface="Verdana" pitchFamily="34" charset="0"/>
                <a:ea typeface="Verdana" pitchFamily="34" charset="0"/>
                <a:cs typeface="Verdana" pitchFamily="34" charset="0"/>
              </a:defRPr>
            </a:lvl1pPr>
          </a:lstStyle>
          <a:p>
            <a:pPr>
              <a:defRPr/>
            </a:pPr>
            <a:fld id="{4BD10B5F-60E6-401B-9735-E3635844B18F}" type="datetime1">
              <a:rPr lang="en-US" smtClean="0"/>
              <a:t>6/20/2019</a:t>
            </a:fld>
            <a:endParaRPr lang="de-DE" dirty="0"/>
          </a:p>
        </p:txBody>
      </p:sp>
      <p:sp>
        <p:nvSpPr>
          <p:cNvPr id="6" name="Rectangle 24"/>
          <p:cNvSpPr>
            <a:spLocks noGrp="1" noChangeArrowheads="1"/>
          </p:cNvSpPr>
          <p:nvPr>
            <p:ph type="sldNum" sz="quarter" idx="16"/>
          </p:nvPr>
        </p:nvSpPr>
        <p:spPr>
          <a:xfrm>
            <a:off x="6854825" y="6542088"/>
            <a:ext cx="2133600" cy="363537"/>
          </a:xfrm>
          <a:prstGeom prst="rect">
            <a:avLst/>
          </a:prstGeom>
          <a:ln/>
        </p:spPr>
        <p:txBody>
          <a:bodyPr/>
          <a:lstStyle>
            <a:lvl1pPr>
              <a:defRPr>
                <a:solidFill>
                  <a:schemeClr val="bg1"/>
                </a:solidFill>
                <a:latin typeface="Verdana" pitchFamily="34" charset="0"/>
                <a:ea typeface="Verdana" pitchFamily="34" charset="0"/>
                <a:cs typeface="Verdana" pitchFamily="34" charset="0"/>
              </a:defRPr>
            </a:lvl1pPr>
          </a:lstStyle>
          <a:p>
            <a:pPr>
              <a:defRPr/>
            </a:pPr>
            <a:fld id="{9E648548-1599-4A92-BE46-9CECF9F36BD9}" type="slidenum">
              <a:rPr lang="de-DE" smtClean="0"/>
              <a:pPr>
                <a:defRPr/>
              </a:pPr>
              <a:t>‹#›</a:t>
            </a:fld>
            <a:endParaRPr lang="de-DE"/>
          </a:p>
        </p:txBody>
      </p:sp>
      <p:sp>
        <p:nvSpPr>
          <p:cNvPr id="8" name="Rectangle 25"/>
          <p:cNvSpPr>
            <a:spLocks noGrp="1" noChangeArrowheads="1"/>
          </p:cNvSpPr>
          <p:nvPr>
            <p:ph type="ftr" sz="quarter" idx="17"/>
          </p:nvPr>
        </p:nvSpPr>
        <p:spPr>
          <a:xfrm>
            <a:off x="3349625" y="6542088"/>
            <a:ext cx="2895600" cy="363537"/>
          </a:xfrm>
          <a:prstGeom prst="rect">
            <a:avLst/>
          </a:prstGeom>
          <a:ln/>
        </p:spPr>
        <p:txBody>
          <a:bodyPr/>
          <a:lstStyle>
            <a:lvl1pPr algn="ctr">
              <a:defRPr sz="1000">
                <a:solidFill>
                  <a:schemeClr val="bg1"/>
                </a:solidFill>
                <a:latin typeface="Verdana" pitchFamily="34" charset="0"/>
                <a:ea typeface="Verdana" pitchFamily="34" charset="0"/>
                <a:cs typeface="Verdana" pitchFamily="34" charset="0"/>
              </a:defRPr>
            </a:lvl1pPr>
          </a:lstStyle>
          <a:p>
            <a:pPr>
              <a:defRPr/>
            </a:pPr>
            <a:r>
              <a:rPr lang="de-DE"/>
              <a:t>Bruker Confidential</a:t>
            </a:r>
            <a:endParaRPr lang="de-DE" dirty="0"/>
          </a:p>
        </p:txBody>
      </p:sp>
    </p:spTree>
    <p:extLst>
      <p:ext uri="{BB962C8B-B14F-4D97-AF65-F5344CB8AC3E}">
        <p14:creationId xmlns:p14="http://schemas.microsoft.com/office/powerpoint/2010/main" val="279401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ruker Close">
    <p:spTree>
      <p:nvGrpSpPr>
        <p:cNvPr id="1" name=""/>
        <p:cNvGrpSpPr/>
        <p:nvPr/>
      </p:nvGrpSpPr>
      <p:grpSpPr>
        <a:xfrm>
          <a:off x="0" y="0"/>
          <a:ext cx="0" cy="0"/>
          <a:chOff x="0" y="0"/>
          <a:chExt cx="0" cy="0"/>
        </a:xfrm>
      </p:grpSpPr>
      <p:pic>
        <p:nvPicPr>
          <p:cNvPr id="2" name="Picture 14" descr="One-Bruker_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4825" y="6534150"/>
            <a:ext cx="8639175" cy="323850"/>
          </a:xfrm>
          <a:prstGeom prst="rect">
            <a:avLst/>
          </a:prstGeom>
        </p:spPr>
      </p:pic>
      <p:sp>
        <p:nvSpPr>
          <p:cNvPr id="8" name="Textfeld 7"/>
          <p:cNvSpPr txBox="1">
            <a:spLocks noChangeArrowheads="1"/>
          </p:cNvSpPr>
          <p:nvPr/>
        </p:nvSpPr>
        <p:spPr bwMode="auto">
          <a:xfrm>
            <a:off x="687388" y="6553200"/>
            <a:ext cx="7848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fontAlgn="base">
              <a:spcBef>
                <a:spcPct val="0"/>
              </a:spcBef>
              <a:spcAft>
                <a:spcPct val="0"/>
              </a:spcAft>
              <a:defRPr>
                <a:solidFill>
                  <a:schemeClr val="tx1"/>
                </a:solidFill>
                <a:latin typeface="Arial" charset="0"/>
                <a:ea typeface="ＭＳ Ｐゴシック" pitchFamily="34" charset="-128"/>
              </a:defRPr>
            </a:lvl6pPr>
            <a:lvl7pPr marL="2971800" indent="-228600" fontAlgn="base">
              <a:spcBef>
                <a:spcPct val="0"/>
              </a:spcBef>
              <a:spcAft>
                <a:spcPct val="0"/>
              </a:spcAft>
              <a:defRPr>
                <a:solidFill>
                  <a:schemeClr val="tx1"/>
                </a:solidFill>
                <a:latin typeface="Arial" charset="0"/>
                <a:ea typeface="ＭＳ Ｐゴシック" pitchFamily="34" charset="-128"/>
              </a:defRPr>
            </a:lvl7pPr>
            <a:lvl8pPr marL="3429000" indent="-228600" fontAlgn="base">
              <a:spcBef>
                <a:spcPct val="0"/>
              </a:spcBef>
              <a:spcAft>
                <a:spcPct val="0"/>
              </a:spcAft>
              <a:defRPr>
                <a:solidFill>
                  <a:schemeClr val="tx1"/>
                </a:solidFill>
                <a:latin typeface="Arial" charset="0"/>
                <a:ea typeface="ＭＳ Ｐゴシック" pitchFamily="34" charset="-128"/>
              </a:defRPr>
            </a:lvl8pPr>
            <a:lvl9pPr marL="3886200" indent="-228600" fontAlgn="base">
              <a:spcBef>
                <a:spcPct val="0"/>
              </a:spcBef>
              <a:spcAft>
                <a:spcPct val="0"/>
              </a:spcAft>
              <a:defRPr>
                <a:solidFill>
                  <a:schemeClr val="tx1"/>
                </a:solidFill>
                <a:latin typeface="Arial" charset="0"/>
                <a:ea typeface="ＭＳ Ｐゴシック" pitchFamily="34" charset="-128"/>
              </a:defRPr>
            </a:lvl9pPr>
          </a:lstStyle>
          <a:p>
            <a:pPr>
              <a:defRPr/>
            </a:pPr>
            <a:r>
              <a:rPr lang="en-US" sz="1000" dirty="0">
                <a:solidFill>
                  <a:schemeClr val="bg1"/>
                </a:solidFill>
                <a:latin typeface="Verdana" pitchFamily="34" charset="0"/>
                <a:ea typeface="Verdana" pitchFamily="34" charset="0"/>
                <a:cs typeface="Verdana" pitchFamily="34" charset="0"/>
              </a:rPr>
              <a:t>© Copyright Bruker Corporation. All rights reserved.</a:t>
            </a:r>
          </a:p>
        </p:txBody>
      </p:sp>
      <p:pic>
        <p:nvPicPr>
          <p:cNvPr id="12" name="Picture 2" descr="C:\Users\panzalone\Documents\Bruker Guidelines CD folder\Logos\logo_rgb_72dpi.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427719" y="1342370"/>
            <a:ext cx="4288561"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2467407" y="4161770"/>
            <a:ext cx="4288561" cy="523220"/>
          </a:xfrm>
          <a:prstGeom prst="rect">
            <a:avLst/>
          </a:prstGeom>
          <a:noFill/>
        </p:spPr>
        <p:txBody>
          <a:bodyPr wrap="square" rtlCol="0">
            <a:spAutoFit/>
          </a:bodyPr>
          <a:lstStyle/>
          <a:p>
            <a:pPr algn="ctr"/>
            <a:r>
              <a:rPr lang="en-US" sz="2800" b="0" dirty="0">
                <a:solidFill>
                  <a:srgbClr val="0071BC"/>
                </a:solidFill>
                <a:latin typeface="Verdana" pitchFamily="34" charset="0"/>
                <a:ea typeface="Verdana" pitchFamily="34" charset="0"/>
                <a:cs typeface="Verdana" pitchFamily="34" charset="0"/>
              </a:rPr>
              <a:t>www.bruker.com</a:t>
            </a:r>
            <a:endParaRPr lang="en-US" b="0" dirty="0">
              <a:solidFill>
                <a:srgbClr val="0071BC"/>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795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0" y="3136392"/>
            <a:ext cx="9144000" cy="538609"/>
          </a:xfrm>
          <a:solidFill>
            <a:srgbClr val="0070C0"/>
          </a:solidFill>
        </p:spPr>
        <p:txBody>
          <a:bodyPr wrap="square" rtlCol="0">
            <a:spAutoFit/>
          </a:bodyPr>
          <a:lstStyle>
            <a:lvl1pPr marL="0" indent="0" algn="ctr">
              <a:buNone/>
              <a:defRPr lang="en-US" sz="3200" b="1" kern="1200" dirty="0" smtClean="0">
                <a:solidFill>
                  <a:schemeClr val="bg1"/>
                </a:solidFill>
                <a:effectLst>
                  <a:outerShdw blurRad="38100" dist="38100" dir="2700000" algn="tl">
                    <a:srgbClr val="000000">
                      <a:alpha val="43137"/>
                    </a:srgbClr>
                  </a:outerShdw>
                </a:effectLst>
                <a:latin typeface="Arial" charset="0"/>
                <a:ea typeface="ＭＳ Ｐゴシック" pitchFamily="34" charset="-128"/>
                <a:cs typeface="+mn-cs"/>
              </a:defRPr>
            </a:lvl1pPr>
          </a:lstStyle>
          <a:p>
            <a:pPr lvl="0" algn="ctr">
              <a:spcAft>
                <a:spcPct val="0"/>
              </a:spcAft>
            </a:pPr>
            <a:r>
              <a:rPr lang="en-US"/>
              <a:t>Click to edit Master text styles</a:t>
            </a:r>
          </a:p>
        </p:txBody>
      </p:sp>
    </p:spTree>
    <p:extLst>
      <p:ext uri="{BB962C8B-B14F-4D97-AF65-F5344CB8AC3E}">
        <p14:creationId xmlns:p14="http://schemas.microsoft.com/office/powerpoint/2010/main" val="391330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C41D-5F43-4DE4-9DA3-55C3F9C8FA92}"/>
              </a:ext>
            </a:extLst>
          </p:cNvPr>
          <p:cNvSpPr>
            <a:spLocks noGrp="1"/>
          </p:cNvSpPr>
          <p:nvPr>
            <p:ph type="title"/>
          </p:nvPr>
        </p:nvSpPr>
        <p:spPr>
          <a:xfrm>
            <a:off x="533400" y="0"/>
            <a:ext cx="8077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C1BA1-DFB5-4BB4-B74B-EA8C70F2C5E7}"/>
              </a:ext>
            </a:extLst>
          </p:cNvPr>
          <p:cNvSpPr>
            <a:spLocks noGrp="1"/>
          </p:cNvSpPr>
          <p:nvPr>
            <p:ph type="body" sz="half" idx="1"/>
          </p:nvPr>
        </p:nvSpPr>
        <p:spPr>
          <a:xfrm>
            <a:off x="533400" y="1447800"/>
            <a:ext cx="396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82ED8A-5E49-492B-AA0C-3DB656530744}"/>
              </a:ext>
            </a:extLst>
          </p:cNvPr>
          <p:cNvSpPr>
            <a:spLocks noGrp="1"/>
          </p:cNvSpPr>
          <p:nvPr>
            <p:ph sz="half" idx="2"/>
          </p:nvPr>
        </p:nvSpPr>
        <p:spPr>
          <a:xfrm>
            <a:off x="4648200" y="1447800"/>
            <a:ext cx="396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C4BC433-6C25-4BCD-8E4E-8266D8480E6B}"/>
              </a:ext>
            </a:extLst>
          </p:cNvPr>
          <p:cNvSpPr>
            <a:spLocks noGrp="1"/>
          </p:cNvSpPr>
          <p:nvPr>
            <p:ph type="ftr" sz="quarter" idx="10"/>
          </p:nvPr>
        </p:nvSpPr>
        <p:spPr>
          <a:xfrm>
            <a:off x="533400" y="6400800"/>
            <a:ext cx="3048000" cy="304800"/>
          </a:xfrm>
        </p:spPr>
        <p:txBody>
          <a:bodyPr/>
          <a:lstStyle>
            <a:lvl1pPr>
              <a:defRPr/>
            </a:lvl1pPr>
          </a:lstStyle>
          <a:p>
            <a:r>
              <a:rPr lang="en-US" altLang="en-US"/>
              <a:t>©2007 Veeco Instruments Inc.</a:t>
            </a:r>
            <a:endParaRPr lang="en-US" altLang="en-US" sz="1000"/>
          </a:p>
        </p:txBody>
      </p:sp>
    </p:spTree>
    <p:extLst>
      <p:ext uri="{BB962C8B-B14F-4D97-AF65-F5344CB8AC3E}">
        <p14:creationId xmlns:p14="http://schemas.microsoft.com/office/powerpoint/2010/main" val="311402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98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auto">
          <a:xfrm>
            <a:off x="0" y="1447800"/>
            <a:ext cx="9144000" cy="762000"/>
          </a:xfrm>
          <a:prstGeom prst="rect">
            <a:avLst/>
          </a:prstGeom>
          <a:gradFill>
            <a:gsLst>
              <a:gs pos="0">
                <a:srgbClr val="D8E2E8">
                  <a:lumMod val="53000"/>
                  <a:lumOff val="47000"/>
                </a:srgbClr>
              </a:gs>
              <a:gs pos="68000">
                <a:schemeClr val="bg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27" name="Rectangle 16"/>
          <p:cNvSpPr>
            <a:spLocks noGrp="1" noChangeArrowheads="1"/>
          </p:cNvSpPr>
          <p:nvPr>
            <p:ph type="body" idx="1"/>
          </p:nvPr>
        </p:nvSpPr>
        <p:spPr bwMode="auto">
          <a:xfrm>
            <a:off x="611188" y="1625600"/>
            <a:ext cx="8281987"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p>
            <a:pPr lvl="0"/>
            <a:r>
              <a:rPr lang="en-US" dirty="0"/>
              <a:t>Click to add text</a:t>
            </a:r>
          </a:p>
          <a:p>
            <a:pPr lvl="1"/>
            <a:r>
              <a:rPr lang="en-US" dirty="0"/>
              <a:t>Test</a:t>
            </a:r>
          </a:p>
          <a:p>
            <a:pPr lvl="2"/>
            <a:r>
              <a:rPr lang="en-US" dirty="0" err="1"/>
              <a:t>Ajndfal</a:t>
            </a:r>
            <a:endParaRPr lang="en-US" dirty="0"/>
          </a:p>
          <a:p>
            <a:pPr lvl="3"/>
            <a:r>
              <a:rPr lang="en-US" dirty="0" err="1"/>
              <a:t>Jnfgskj</a:t>
            </a:r>
            <a:endParaRPr lang="en-US" dirty="0"/>
          </a:p>
          <a:p>
            <a:pPr lvl="4"/>
            <a:r>
              <a:rPr lang="en-US" dirty="0" err="1"/>
              <a:t>jhb</a:t>
            </a:r>
            <a:endParaRPr lang="en-US" dirty="0"/>
          </a:p>
        </p:txBody>
      </p:sp>
      <p:sp>
        <p:nvSpPr>
          <p:cNvPr id="1028" name="Rectangle 18"/>
          <p:cNvSpPr>
            <a:spLocks noGrp="1" noChangeArrowheads="1"/>
          </p:cNvSpPr>
          <p:nvPr>
            <p:ph type="title"/>
          </p:nvPr>
        </p:nvSpPr>
        <p:spPr bwMode="auto">
          <a:xfrm>
            <a:off x="611188" y="274638"/>
            <a:ext cx="66246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t>Click to edit Master title style</a:t>
            </a:r>
            <a:endParaRPr lang="de-DE" dirty="0"/>
          </a:p>
        </p:txBody>
      </p:sp>
      <p:cxnSp>
        <p:nvCxnSpPr>
          <p:cNvPr id="3" name="Straight Connector 2"/>
          <p:cNvCxnSpPr/>
          <p:nvPr/>
        </p:nvCxnSpPr>
        <p:spPr bwMode="auto">
          <a:xfrm>
            <a:off x="0" y="1447800"/>
            <a:ext cx="9144000" cy="0"/>
          </a:xfrm>
          <a:prstGeom prst="line">
            <a:avLst/>
          </a:prstGeom>
          <a:solidFill>
            <a:schemeClr val="accent1"/>
          </a:solidFill>
          <a:ln w="28575" cap="flat" cmpd="sng" algn="ctr">
            <a:solidFill>
              <a:srgbClr val="BACAD3"/>
            </a:solidFill>
            <a:prstDash val="solid"/>
            <a:round/>
            <a:headEnd type="none" w="med" len="med"/>
            <a:tailEnd type="none" w="med" len="med"/>
          </a:ln>
          <a:effectLst/>
        </p:spPr>
      </p:cxnSp>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66254" y="304800"/>
            <a:ext cx="1511808" cy="805863"/>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04825" y="6534150"/>
            <a:ext cx="8639175" cy="323850"/>
          </a:xfrm>
          <a:prstGeom prst="rect">
            <a:avLst/>
          </a:prstGeom>
        </p:spPr>
      </p:pic>
      <p:sp>
        <p:nvSpPr>
          <p:cNvPr id="10" name="Date Placeholder 1"/>
          <p:cNvSpPr>
            <a:spLocks noGrp="1"/>
          </p:cNvSpPr>
          <p:nvPr>
            <p:ph type="dt" sz="quarter" idx="2"/>
          </p:nvPr>
        </p:nvSpPr>
        <p:spPr>
          <a:xfrm>
            <a:off x="685800" y="6555757"/>
            <a:ext cx="2133600" cy="323851"/>
          </a:xfrm>
          <a:prstGeom prst="rect">
            <a:avLst/>
          </a:prstGeom>
        </p:spPr>
        <p:txBody>
          <a:bodyPr anchor="ctr"/>
          <a:lstStyle>
            <a:lvl1pPr>
              <a:defRPr sz="1000">
                <a:solidFill>
                  <a:schemeClr val="bg1"/>
                </a:solidFill>
                <a:latin typeface="Verdana" pitchFamily="34" charset="0"/>
                <a:ea typeface="Verdana" pitchFamily="34" charset="0"/>
                <a:cs typeface="Verdana" pitchFamily="34" charset="0"/>
              </a:defRPr>
            </a:lvl1pPr>
          </a:lstStyle>
          <a:p>
            <a:pPr>
              <a:defRPr/>
            </a:pPr>
            <a:fld id="{41A6782B-B2F7-4D89-96B9-9CF5EDF818E3}" type="datetime1">
              <a:rPr lang="en-US" smtClean="0"/>
              <a:t>6/20/2019</a:t>
            </a:fld>
            <a:endParaRPr lang="de-DE" dirty="0"/>
          </a:p>
        </p:txBody>
      </p:sp>
      <p:sp>
        <p:nvSpPr>
          <p:cNvPr id="11" name="Slide Number Placeholder 3"/>
          <p:cNvSpPr>
            <a:spLocks noGrp="1"/>
          </p:cNvSpPr>
          <p:nvPr>
            <p:ph type="sldNum" sz="quarter" idx="4"/>
          </p:nvPr>
        </p:nvSpPr>
        <p:spPr>
          <a:xfrm>
            <a:off x="6854825" y="6555757"/>
            <a:ext cx="2133600" cy="323851"/>
          </a:xfrm>
          <a:prstGeom prst="rect">
            <a:avLst/>
          </a:prstGeom>
        </p:spPr>
        <p:txBody>
          <a:bodyPr anchor="ctr"/>
          <a:lstStyle>
            <a:lvl1pPr algn="r">
              <a:defRPr sz="1000">
                <a:solidFill>
                  <a:schemeClr val="bg1"/>
                </a:solidFill>
                <a:latin typeface="Verdana" pitchFamily="34" charset="0"/>
                <a:ea typeface="Verdana" pitchFamily="34" charset="0"/>
                <a:cs typeface="Verdana" pitchFamily="34" charset="0"/>
              </a:defRPr>
            </a:lvl1pPr>
          </a:lstStyle>
          <a:p>
            <a:pPr>
              <a:defRPr/>
            </a:pPr>
            <a:fld id="{749D35E6-4EE4-440C-8931-5BE6E46A8D94}" type="slidenum">
              <a:rPr lang="de-DE" smtClean="0"/>
              <a:pPr>
                <a:defRPr/>
              </a:pPr>
              <a:t>‹#›</a:t>
            </a:fld>
            <a:endParaRPr lang="de-DE"/>
          </a:p>
        </p:txBody>
      </p:sp>
      <p:sp>
        <p:nvSpPr>
          <p:cNvPr id="12" name="Rectangle 25"/>
          <p:cNvSpPr>
            <a:spLocks noGrp="1" noChangeArrowheads="1"/>
          </p:cNvSpPr>
          <p:nvPr>
            <p:ph type="ftr" sz="quarter" idx="3"/>
          </p:nvPr>
        </p:nvSpPr>
        <p:spPr>
          <a:xfrm>
            <a:off x="3349625" y="6542088"/>
            <a:ext cx="2895600" cy="363537"/>
          </a:xfrm>
          <a:prstGeom prst="rect">
            <a:avLst/>
          </a:prstGeom>
        </p:spPr>
        <p:txBody>
          <a:bodyPr anchor="ctr"/>
          <a:lstStyle>
            <a:lvl1pPr algn="ctr">
              <a:defRPr lang="en-US" sz="1000" kern="1200" dirty="0">
                <a:solidFill>
                  <a:schemeClr val="bg1"/>
                </a:solidFill>
                <a:latin typeface="Verdana" pitchFamily="34" charset="0"/>
                <a:ea typeface="Verdana" pitchFamily="34" charset="0"/>
                <a:cs typeface="Verdana" pitchFamily="34" charset="0"/>
              </a:defRPr>
            </a:lvl1pPr>
          </a:lstStyle>
          <a:p>
            <a:pPr>
              <a:defRPr/>
            </a:pPr>
            <a:r>
              <a:rPr lang="en-US" dirty="0" err="1"/>
              <a:t>Bruker</a:t>
            </a:r>
            <a:r>
              <a:rPr lang="en-US" dirty="0"/>
              <a:t> Confidential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0" r:id="rId3"/>
    <p:sldLayoutId id="2147483688" r:id="rId4"/>
    <p:sldLayoutId id="2147483687" r:id="rId5"/>
    <p:sldLayoutId id="2147483692" r:id="rId6"/>
    <p:sldLayoutId id="2147483900" r:id="rId7"/>
    <p:sldLayoutId id="2147483901" r:id="rId8"/>
    <p:sldLayoutId id="2147483902" r:id="rId9"/>
  </p:sldLayoutIdLst>
  <p:hf hdr="0"/>
  <p:txStyles>
    <p:titleStyle>
      <a:lvl1pPr algn="l" rtl="0" eaLnBrk="1" fontAlgn="base" hangingPunct="1">
        <a:spcBef>
          <a:spcPct val="0"/>
        </a:spcBef>
        <a:spcAft>
          <a:spcPct val="0"/>
        </a:spcAft>
        <a:defRPr sz="2400">
          <a:solidFill>
            <a:schemeClr val="tx1"/>
          </a:solidFill>
          <a:latin typeface="Verdana" pitchFamily="34" charset="0"/>
          <a:ea typeface="+mj-ea"/>
          <a:cs typeface="ＭＳ Ｐゴシック"/>
        </a:defRPr>
      </a:lvl1pPr>
      <a:lvl2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2pPr>
      <a:lvl3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3pPr>
      <a:lvl4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4pPr>
      <a:lvl5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1" fontAlgn="base" hangingPunct="1">
        <a:spcBef>
          <a:spcPct val="0"/>
        </a:spcBef>
        <a:spcAft>
          <a:spcPts val="600"/>
        </a:spcAft>
        <a:buClr>
          <a:schemeClr val="hlink"/>
        </a:buClr>
        <a:buChar char="•"/>
        <a:defRPr sz="1800" baseline="0">
          <a:solidFill>
            <a:schemeClr val="tx1"/>
          </a:solidFill>
          <a:latin typeface="Verdana" pitchFamily="34" charset="0"/>
          <a:ea typeface="+mn-ea"/>
          <a:cs typeface="ＭＳ Ｐゴシック"/>
        </a:defRPr>
      </a:lvl1pPr>
      <a:lvl2pPr marL="714375" indent="-357188" algn="l" rtl="0" eaLnBrk="1" fontAlgn="base" hangingPunct="1">
        <a:spcBef>
          <a:spcPct val="0"/>
        </a:spcBef>
        <a:spcAft>
          <a:spcPts val="600"/>
        </a:spcAft>
        <a:buClr>
          <a:schemeClr val="bg2"/>
        </a:buClr>
        <a:buChar char="•"/>
        <a:defRPr sz="1600" baseline="0">
          <a:solidFill>
            <a:schemeClr val="tx1"/>
          </a:solidFill>
          <a:latin typeface="Verdana" pitchFamily="34" charset="0"/>
          <a:ea typeface="+mn-ea"/>
          <a:cs typeface="ＭＳ Ｐゴシック"/>
        </a:defRPr>
      </a:lvl2pPr>
      <a:lvl3pPr marL="1208088" indent="-285750" algn="l" rtl="0" eaLnBrk="1" fontAlgn="base" hangingPunct="1">
        <a:spcBef>
          <a:spcPct val="0"/>
        </a:spcBef>
        <a:spcAft>
          <a:spcPts val="600"/>
        </a:spcAft>
        <a:buFont typeface="Arial" charset="0"/>
        <a:buChar char="•"/>
        <a:defRPr sz="1400">
          <a:solidFill>
            <a:schemeClr val="tx1"/>
          </a:solidFill>
          <a:latin typeface="Verdana" pitchFamily="34" charset="0"/>
          <a:ea typeface="+mn-ea"/>
          <a:cs typeface="ＭＳ Ｐゴシック"/>
        </a:defRPr>
      </a:lvl3pPr>
      <a:lvl4pPr marL="1600200" indent="-228600" algn="l" rtl="0" eaLnBrk="1" fontAlgn="base" hangingPunct="1">
        <a:spcBef>
          <a:spcPct val="0"/>
        </a:spcBef>
        <a:spcAft>
          <a:spcPts val="600"/>
        </a:spcAft>
        <a:buChar char="–"/>
        <a:defRPr sz="1200">
          <a:solidFill>
            <a:schemeClr val="tx1"/>
          </a:solidFill>
          <a:latin typeface="Verdana" pitchFamily="34" charset="0"/>
          <a:ea typeface="+mn-ea"/>
          <a:cs typeface="ＭＳ Ｐゴシック"/>
        </a:defRPr>
      </a:lvl4pPr>
      <a:lvl5pPr marL="2000250" indent="-171450" algn="l" rtl="0" eaLnBrk="1" fontAlgn="base" hangingPunct="1">
        <a:spcBef>
          <a:spcPct val="0"/>
        </a:spcBef>
        <a:spcAft>
          <a:spcPts val="600"/>
        </a:spcAft>
        <a:buFont typeface="Verdana" pitchFamily="34" charset="0"/>
        <a:buChar char="»"/>
        <a:defRPr lang="en-US" sz="1000" dirty="0" smtClean="0">
          <a:solidFill>
            <a:schemeClr val="tx1"/>
          </a:solidFill>
          <a:latin typeface="Verdana" pitchFamily="34" charset="0"/>
          <a:ea typeface="+mn-ea"/>
          <a:cs typeface="ＭＳ Ｐゴシック"/>
        </a:defRPr>
      </a:lvl5pPr>
      <a:lvl6pPr marL="2514600" indent="-228600" algn="l" rtl="0" eaLnBrk="1" fontAlgn="base" hangingPunct="1">
        <a:lnSpc>
          <a:spcPct val="100000"/>
        </a:lnSpc>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muel.Lesko@bruke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notesSlide" Target="../notesSlides/notesSlide2.xml"/><Relationship Id="rId7" Type="http://schemas.openxmlformats.org/officeDocument/2006/relationships/image" Target="../media/image38.emf"/><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1.png"/><Relationship Id="rId5" Type="http://schemas.openxmlformats.org/officeDocument/2006/relationships/image" Target="../media/image37.emf"/><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oleObject" Target="../embeddings/oleObject1.bin"/><Relationship Id="rId9" Type="http://schemas.microsoft.com/office/2007/relationships/hdphoto" Target="../media/hdphoto1.wdp"/><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xml"/><Relationship Id="rId7" Type="http://schemas.openxmlformats.org/officeDocument/2006/relationships/image" Target="../media/image59.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3.bin"/><Relationship Id="rId9"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wmf"/></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hyperlink" Target="https://www.google.com/url?sa=i&amp;rct=j&amp;q=&amp;esrc=s&amp;source=images&amp;cd=&amp;cad=rja&amp;uact=8&amp;ved=2ahUKEwiP2Lubz5zeAhVDUBoKHYt2Am0QjRx6BAgBEAU&amp;url=https://www.dailymail.co.uk/sciencetech/article-3524205/Toyota-Microsoft-team-track-cars-Connected-vehicles-reveal-driving-habits-destinations-more.html&amp;psig=AOvVaw3C8IcMY-t3gEuoTcVhPLym&amp;ust=154038600261908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5.jpeg"/><Relationship Id="rId5" Type="http://schemas.openxmlformats.org/officeDocument/2006/relationships/diagramQuickStyle" Target="../diagrams/quickStyle1.xml"/><Relationship Id="rId10" Type="http://schemas.openxmlformats.org/officeDocument/2006/relationships/image" Target="../media/image24.jpeg"/><Relationship Id="rId4" Type="http://schemas.openxmlformats.org/officeDocument/2006/relationships/diagramLayout" Target="../diagrams/layout1.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14" y="177534"/>
            <a:ext cx="7056363" cy="1143000"/>
          </a:xfrm>
        </p:spPr>
        <p:txBody>
          <a:bodyPr/>
          <a:lstStyle/>
          <a:p>
            <a:pPr algn="ctr"/>
            <a:r>
              <a:rPr lang="en-US" dirty="0"/>
              <a:t>Qualifying Surface and Device Performance Through Roughness Quantification</a:t>
            </a:r>
            <a:br>
              <a:rPr lang="en-US" dirty="0"/>
            </a:br>
            <a:r>
              <a:rPr lang="en-US" dirty="0">
                <a:solidFill>
                  <a:schemeClr val="tx2"/>
                </a:solidFill>
                <a:hlinkClick r:id="rId2"/>
              </a:rPr>
              <a:t>Samuel.Lesko@bruker.com</a:t>
            </a:r>
            <a:r>
              <a:rPr lang="en-US" dirty="0">
                <a:solidFill>
                  <a:schemeClr val="tx2"/>
                </a:solidFill>
              </a:rPr>
              <a:t> </a:t>
            </a:r>
            <a:endParaRPr lang="en-US" dirty="0"/>
          </a:p>
        </p:txBody>
      </p:sp>
    </p:spTree>
    <p:extLst>
      <p:ext uri="{BB962C8B-B14F-4D97-AF65-F5344CB8AC3E}">
        <p14:creationId xmlns:p14="http://schemas.microsoft.com/office/powerpoint/2010/main" val="232750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BBFC-F378-4AE7-BB3F-8C707732F984}"/>
              </a:ext>
            </a:extLst>
          </p:cNvPr>
          <p:cNvSpPr>
            <a:spLocks noGrp="1"/>
          </p:cNvSpPr>
          <p:nvPr>
            <p:ph type="title"/>
          </p:nvPr>
        </p:nvSpPr>
        <p:spPr/>
        <p:txBody>
          <a:bodyPr/>
          <a:lstStyle/>
          <a:p>
            <a:r>
              <a:rPr lang="en-US" dirty="0"/>
              <a:t>Roughness measurement</a:t>
            </a:r>
            <a:br>
              <a:rPr lang="en-US" dirty="0"/>
            </a:br>
            <a:r>
              <a:rPr lang="en-US" dirty="0">
                <a:solidFill>
                  <a:schemeClr val="tx2"/>
                </a:solidFill>
              </a:rPr>
              <a:t>Potential pitfalls</a:t>
            </a:r>
            <a:endParaRPr lang="en-US" dirty="0"/>
          </a:p>
        </p:txBody>
      </p:sp>
      <p:sp>
        <p:nvSpPr>
          <p:cNvPr id="3" name="Date Placeholder 2">
            <a:extLst>
              <a:ext uri="{FF2B5EF4-FFF2-40B4-BE49-F238E27FC236}">
                <a16:creationId xmlns:a16="http://schemas.microsoft.com/office/drawing/2014/main" id="{F3EB6EDE-8B93-4902-BF24-B492A992DCC0}"/>
              </a:ext>
            </a:extLst>
          </p:cNvPr>
          <p:cNvSpPr>
            <a:spLocks noGrp="1"/>
          </p:cNvSpPr>
          <p:nvPr>
            <p:ph type="dt" sz="half" idx="10"/>
          </p:nvPr>
        </p:nvSpPr>
        <p:spPr/>
        <p:txBody>
          <a:bodyPr/>
          <a:lstStyle/>
          <a:p>
            <a:pPr>
              <a:defRPr/>
            </a:pPr>
            <a:fld id="{A10F0F9F-2465-4342-B683-62350911AC71}" type="datetime1">
              <a:rPr lang="en-US" smtClean="0"/>
              <a:t>6/20/2019</a:t>
            </a:fld>
            <a:endParaRPr lang="de-DE" dirty="0"/>
          </a:p>
        </p:txBody>
      </p:sp>
      <p:sp>
        <p:nvSpPr>
          <p:cNvPr id="4" name="Slide Number Placeholder 3">
            <a:extLst>
              <a:ext uri="{FF2B5EF4-FFF2-40B4-BE49-F238E27FC236}">
                <a16:creationId xmlns:a16="http://schemas.microsoft.com/office/drawing/2014/main" id="{AD77EBED-AB4A-4CE4-9511-8474CFC6B90E}"/>
              </a:ext>
            </a:extLst>
          </p:cNvPr>
          <p:cNvSpPr>
            <a:spLocks noGrp="1"/>
          </p:cNvSpPr>
          <p:nvPr>
            <p:ph type="sldNum" sz="quarter" idx="11"/>
          </p:nvPr>
        </p:nvSpPr>
        <p:spPr/>
        <p:txBody>
          <a:bodyPr/>
          <a:lstStyle/>
          <a:p>
            <a:pPr>
              <a:defRPr/>
            </a:pPr>
            <a:fld id="{956664DB-3783-4E44-8329-26173C8B20AB}" type="slidenum">
              <a:rPr lang="de-DE" smtClean="0"/>
              <a:pPr>
                <a:defRPr/>
              </a:pPr>
              <a:t>10</a:t>
            </a:fld>
            <a:endParaRPr lang="de-DE"/>
          </a:p>
        </p:txBody>
      </p:sp>
      <p:sp>
        <p:nvSpPr>
          <p:cNvPr id="5" name="Footer Placeholder 4">
            <a:extLst>
              <a:ext uri="{FF2B5EF4-FFF2-40B4-BE49-F238E27FC236}">
                <a16:creationId xmlns:a16="http://schemas.microsoft.com/office/drawing/2014/main" id="{4325A05D-6010-4FC4-B9C3-925A99053CB9}"/>
              </a:ext>
            </a:extLst>
          </p:cNvPr>
          <p:cNvSpPr>
            <a:spLocks noGrp="1"/>
          </p:cNvSpPr>
          <p:nvPr>
            <p:ph type="ftr" sz="quarter" idx="12"/>
          </p:nvPr>
        </p:nvSpPr>
        <p:spPr/>
        <p:txBody>
          <a:bodyPr/>
          <a:lstStyle/>
          <a:p>
            <a:pPr>
              <a:defRPr/>
            </a:pPr>
            <a:r>
              <a:rPr lang="en-US"/>
              <a:t>Bruker Confidential</a:t>
            </a:r>
            <a:endParaRPr lang="en-US" dirty="0"/>
          </a:p>
        </p:txBody>
      </p:sp>
      <p:pic>
        <p:nvPicPr>
          <p:cNvPr id="6" name="Picture 5">
            <a:extLst>
              <a:ext uri="{FF2B5EF4-FFF2-40B4-BE49-F238E27FC236}">
                <a16:creationId xmlns:a16="http://schemas.microsoft.com/office/drawing/2014/main" id="{4DD7DC40-4424-43D6-B2C2-9B7AE390DB7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10" y="2291053"/>
            <a:ext cx="3713602" cy="1143000"/>
          </a:xfrm>
          <a:prstGeom prst="rect">
            <a:avLst/>
          </a:prstGeom>
        </p:spPr>
      </p:pic>
      <p:sp>
        <p:nvSpPr>
          <p:cNvPr id="7" name="TextBox 6">
            <a:extLst>
              <a:ext uri="{FF2B5EF4-FFF2-40B4-BE49-F238E27FC236}">
                <a16:creationId xmlns:a16="http://schemas.microsoft.com/office/drawing/2014/main" id="{2B060727-CE85-4EA6-A1CC-5418E409938E}"/>
              </a:ext>
            </a:extLst>
          </p:cNvPr>
          <p:cNvSpPr txBox="1"/>
          <p:nvPr/>
        </p:nvSpPr>
        <p:spPr>
          <a:xfrm>
            <a:off x="252367" y="1554023"/>
            <a:ext cx="3195507" cy="646331"/>
          </a:xfrm>
          <a:prstGeom prst="rect">
            <a:avLst/>
          </a:prstGeom>
          <a:noFill/>
        </p:spPr>
        <p:txBody>
          <a:bodyPr wrap="square" rtlCol="0">
            <a:spAutoFit/>
          </a:bodyPr>
          <a:lstStyle/>
          <a:p>
            <a:r>
              <a:rPr lang="en-US" b="1" i="1" dirty="0">
                <a:solidFill>
                  <a:schemeClr val="tx2"/>
                </a:solidFill>
              </a:rPr>
              <a:t>1. </a:t>
            </a:r>
            <a:r>
              <a:rPr lang="en-US" i="1" dirty="0"/>
              <a:t>Does instrument have proper lateral resolution?</a:t>
            </a:r>
          </a:p>
        </p:txBody>
      </p:sp>
      <p:pic>
        <p:nvPicPr>
          <p:cNvPr id="10" name="Picture 9">
            <a:extLst>
              <a:ext uri="{FF2B5EF4-FFF2-40B4-BE49-F238E27FC236}">
                <a16:creationId xmlns:a16="http://schemas.microsoft.com/office/drawing/2014/main" id="{E7CC9D38-CCA5-431C-B660-96FE9446C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4456" y="1635853"/>
            <a:ext cx="2640786" cy="2261548"/>
          </a:xfrm>
          <a:prstGeom prst="rect">
            <a:avLst/>
          </a:prstGeom>
        </p:spPr>
      </p:pic>
      <p:sp>
        <p:nvSpPr>
          <p:cNvPr id="12" name="TextBox 11">
            <a:extLst>
              <a:ext uri="{FF2B5EF4-FFF2-40B4-BE49-F238E27FC236}">
                <a16:creationId xmlns:a16="http://schemas.microsoft.com/office/drawing/2014/main" id="{C9D0631D-A43C-446E-A7E4-336DFE4B134F}"/>
              </a:ext>
            </a:extLst>
          </p:cNvPr>
          <p:cNvSpPr txBox="1"/>
          <p:nvPr/>
        </p:nvSpPr>
        <p:spPr>
          <a:xfrm>
            <a:off x="252368" y="3703666"/>
            <a:ext cx="3195506" cy="646331"/>
          </a:xfrm>
          <a:prstGeom prst="rect">
            <a:avLst/>
          </a:prstGeom>
          <a:noFill/>
        </p:spPr>
        <p:txBody>
          <a:bodyPr wrap="square" rtlCol="0">
            <a:spAutoFit/>
          </a:bodyPr>
          <a:lstStyle/>
          <a:p>
            <a:r>
              <a:rPr lang="en-US" b="1" i="1" dirty="0">
                <a:solidFill>
                  <a:schemeClr val="tx2"/>
                </a:solidFill>
              </a:rPr>
              <a:t>2. </a:t>
            </a:r>
            <a:r>
              <a:rPr lang="en-US" i="1" dirty="0"/>
              <a:t>Does instrument have adequate vertical resolution?</a:t>
            </a:r>
          </a:p>
        </p:txBody>
      </p:sp>
      <p:pic>
        <p:nvPicPr>
          <p:cNvPr id="11" name="Picture 10">
            <a:extLst>
              <a:ext uri="{FF2B5EF4-FFF2-40B4-BE49-F238E27FC236}">
                <a16:creationId xmlns:a16="http://schemas.microsoft.com/office/drawing/2014/main" id="{18111F46-3EB4-4D3B-89F9-803D5B823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8" y="4416673"/>
            <a:ext cx="1942205" cy="2058738"/>
          </a:xfrm>
          <a:prstGeom prst="rect">
            <a:avLst/>
          </a:prstGeom>
        </p:spPr>
      </p:pic>
      <p:sp>
        <p:nvSpPr>
          <p:cNvPr id="14" name="TextBox 13">
            <a:extLst>
              <a:ext uri="{FF2B5EF4-FFF2-40B4-BE49-F238E27FC236}">
                <a16:creationId xmlns:a16="http://schemas.microsoft.com/office/drawing/2014/main" id="{6D320C0E-DD77-400A-B6F8-B6E1FCADA2C7}"/>
              </a:ext>
            </a:extLst>
          </p:cNvPr>
          <p:cNvSpPr txBox="1"/>
          <p:nvPr/>
        </p:nvSpPr>
        <p:spPr>
          <a:xfrm>
            <a:off x="3733101" y="4180935"/>
            <a:ext cx="5410899" cy="369332"/>
          </a:xfrm>
          <a:prstGeom prst="rect">
            <a:avLst/>
          </a:prstGeom>
          <a:noFill/>
        </p:spPr>
        <p:txBody>
          <a:bodyPr wrap="square" rtlCol="0">
            <a:spAutoFit/>
          </a:bodyPr>
          <a:lstStyle/>
          <a:p>
            <a:r>
              <a:rPr lang="en-US" b="1" i="1" dirty="0">
                <a:solidFill>
                  <a:schemeClr val="tx2"/>
                </a:solidFill>
              </a:rPr>
              <a:t>3. </a:t>
            </a:r>
            <a:r>
              <a:rPr lang="en-US" i="1" dirty="0"/>
              <a:t>Does instrument have proper transfer function ?</a:t>
            </a:r>
          </a:p>
        </p:txBody>
      </p:sp>
      <p:pic>
        <p:nvPicPr>
          <p:cNvPr id="3076" name="Picture 4" descr="C:\Users\SAMUEL~1.LES\AppData\Local\Temp\SNAGHTML10db8f62.PNG">
            <a:extLst>
              <a:ext uri="{FF2B5EF4-FFF2-40B4-BE49-F238E27FC236}">
                <a16:creationId xmlns:a16="http://schemas.microsoft.com/office/drawing/2014/main" id="{CE3ADDA6-3F5E-490F-9030-6940106E4E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970657" y="4523913"/>
            <a:ext cx="1999568" cy="18598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SAMUEL~1.LES\AppData\Local\Temp\SNAGHTML10db8f62.PNG">
            <a:extLst>
              <a:ext uri="{FF2B5EF4-FFF2-40B4-BE49-F238E27FC236}">
                <a16:creationId xmlns:a16="http://schemas.microsoft.com/office/drawing/2014/main" id="{F3C68A58-4A33-45B8-8784-C519EECE0E9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56558" y="4503474"/>
            <a:ext cx="2073075" cy="18824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13F7022-8D1C-4076-95D8-4466EDB04EDF}"/>
              </a:ext>
            </a:extLst>
          </p:cNvPr>
          <p:cNvSpPr/>
          <p:nvPr/>
        </p:nvSpPr>
        <p:spPr bwMode="auto">
          <a:xfrm>
            <a:off x="4127383" y="2441196"/>
            <a:ext cx="2206305" cy="235869"/>
          </a:xfrm>
          <a:prstGeom prst="round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5" name="Rectangle: Rounded Corners 14">
            <a:extLst>
              <a:ext uri="{FF2B5EF4-FFF2-40B4-BE49-F238E27FC236}">
                <a16:creationId xmlns:a16="http://schemas.microsoft.com/office/drawing/2014/main" id="{DF727EB3-B234-47BA-9A56-90A6020C1E6D}"/>
              </a:ext>
            </a:extLst>
          </p:cNvPr>
          <p:cNvSpPr/>
          <p:nvPr/>
        </p:nvSpPr>
        <p:spPr bwMode="auto">
          <a:xfrm>
            <a:off x="4127383" y="3234583"/>
            <a:ext cx="2516698" cy="235869"/>
          </a:xfrm>
          <a:prstGeom prst="round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8" name="Rectangle: Rounded Corners 17">
            <a:extLst>
              <a:ext uri="{FF2B5EF4-FFF2-40B4-BE49-F238E27FC236}">
                <a16:creationId xmlns:a16="http://schemas.microsoft.com/office/drawing/2014/main" id="{1A846F8F-EE2F-464F-8D20-D3E9D7917E90}"/>
              </a:ext>
            </a:extLst>
          </p:cNvPr>
          <p:cNvSpPr/>
          <p:nvPr/>
        </p:nvSpPr>
        <p:spPr bwMode="auto">
          <a:xfrm>
            <a:off x="4127383" y="3653144"/>
            <a:ext cx="2516698" cy="235869"/>
          </a:xfrm>
          <a:prstGeom prst="round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24891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0" y="3136392"/>
            <a:ext cx="9144000" cy="538591"/>
          </a:xfrm>
        </p:spPr>
        <p:txBody>
          <a:bodyPr/>
          <a:lstStyle/>
          <a:p>
            <a:r>
              <a:rPr lang="en-GB" dirty="0"/>
              <a:t>Technologies to measure roughness</a:t>
            </a:r>
            <a:endParaRPr lang="en-US" dirty="0"/>
          </a:p>
        </p:txBody>
      </p:sp>
    </p:spTree>
    <p:extLst>
      <p:ext uri="{BB962C8B-B14F-4D97-AF65-F5344CB8AC3E}">
        <p14:creationId xmlns:p14="http://schemas.microsoft.com/office/powerpoint/2010/main" val="3408217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Roughness measurement</a:t>
            </a:r>
            <a:br>
              <a:rPr lang="en-US" dirty="0"/>
            </a:br>
            <a:r>
              <a:rPr lang="en-US" dirty="0">
                <a:solidFill>
                  <a:schemeClr val="tx2"/>
                </a:solidFill>
              </a:rPr>
              <a:t>Which system to select?</a:t>
            </a:r>
            <a:endParaRPr lang="en-US" altLang="en-US" dirty="0"/>
          </a:p>
        </p:txBody>
      </p:sp>
      <p:sp>
        <p:nvSpPr>
          <p:cNvPr id="9219" name="Date Placeholder 3"/>
          <p:cNvSpPr>
            <a:spLocks noGrp="1"/>
          </p:cNvSpPr>
          <p:nvPr>
            <p:ph type="dt" sz="half"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81BBCCE-10A9-4AE1-9724-ACC9D6891CFC}" type="datetime1">
              <a:rPr lang="en-US" altLang="en-US" sz="1000" smtClean="0">
                <a:solidFill>
                  <a:schemeClr val="bg1"/>
                </a:solidFill>
              </a:rPr>
              <a:t>6/20/2019</a:t>
            </a:fld>
            <a:endParaRPr lang="de-DE" altLang="en-US" sz="1000">
              <a:solidFill>
                <a:schemeClr val="bg1"/>
              </a:solidFill>
            </a:endParaRPr>
          </a:p>
        </p:txBody>
      </p:sp>
      <p:sp>
        <p:nvSpPr>
          <p:cNvPr id="9220" name="Slide Number Placeholder 4"/>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BEEDC920-46FD-457A-9F75-B25163A358E9}" type="slidenum">
              <a:rPr lang="de-DE" altLang="en-US" sz="1000">
                <a:solidFill>
                  <a:schemeClr val="bg1"/>
                </a:solidFill>
              </a:rPr>
              <a:pPr/>
              <a:t>12</a:t>
            </a:fld>
            <a:endParaRPr lang="de-DE" altLang="en-US" sz="1000">
              <a:solidFill>
                <a:schemeClr val="bg1"/>
              </a:solidFill>
            </a:endParaRPr>
          </a:p>
        </p:txBody>
      </p:sp>
      <p:grpSp>
        <p:nvGrpSpPr>
          <p:cNvPr id="6" name="Group 5"/>
          <p:cNvGrpSpPr/>
          <p:nvPr/>
        </p:nvGrpSpPr>
        <p:grpSpPr>
          <a:xfrm>
            <a:off x="1846794" y="1580516"/>
            <a:ext cx="5197991" cy="4765912"/>
            <a:chOff x="2178565" y="1185387"/>
            <a:chExt cx="5197991" cy="3574434"/>
          </a:xfrm>
        </p:grpSpPr>
        <p:pic>
          <p:nvPicPr>
            <p:cNvPr id="9221" name="Picture 3" descr="\\Serveur\paris\séminaire profilomètrie\metro1.bmp"/>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6874" t="5386" r="3197" b="1898"/>
            <a:stretch>
              <a:fillRect/>
            </a:stretch>
          </p:blipFill>
          <p:spPr bwMode="auto">
            <a:xfrm>
              <a:off x="2240994" y="1185387"/>
              <a:ext cx="5135562" cy="35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792231" y="3205188"/>
              <a:ext cx="132588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66"/>
                  </a:solidFill>
                  <a:effectLst/>
                  <a:latin typeface="Arial" charset="0"/>
                  <a:ea typeface="ＭＳ Ｐゴシック" pitchFamily="-80" charset="-128"/>
                </a:rPr>
                <a:t>White</a:t>
              </a:r>
              <a:r>
                <a:rPr kumimoji="0" lang="en-US" sz="1200" b="1" i="0" u="none" strike="noStrike" cap="none" normalizeH="0" dirty="0">
                  <a:ln>
                    <a:noFill/>
                  </a:ln>
                  <a:solidFill>
                    <a:srgbClr val="FF0066"/>
                  </a:solidFill>
                  <a:effectLst/>
                  <a:latin typeface="Arial" charset="0"/>
                  <a:ea typeface="ＭＳ Ｐゴシック" pitchFamily="-80" charset="-128"/>
                </a:rPr>
                <a:t> Light Interferometry</a:t>
              </a:r>
              <a:endParaRPr kumimoji="0" lang="en-US" sz="1200" b="1" i="1" strike="noStrike" cap="none" normalizeH="0" dirty="0">
                <a:ln>
                  <a:noFill/>
                </a:ln>
                <a:effectLst/>
                <a:ea typeface="ＭＳ Ｐゴシック" pitchFamily="-80"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1" strike="noStrike" cap="none" normalizeH="0" dirty="0">
                  <a:ln>
                    <a:noFill/>
                  </a:ln>
                  <a:effectLst/>
                  <a:ea typeface="ＭＳ Ｐゴシック" pitchFamily="-80" charset="-128"/>
                </a:rPr>
                <a:t>Area</a:t>
              </a:r>
              <a:endParaRPr kumimoji="0" lang="en-US" sz="1200" b="1" i="1" strike="noStrike" cap="none" normalizeH="0" baseline="0" dirty="0">
                <a:ln>
                  <a:noFill/>
                </a:ln>
                <a:effectLst/>
                <a:ea typeface="ＭＳ Ｐゴシック" pitchFamily="-80" charset="-128"/>
              </a:endParaRPr>
            </a:p>
          </p:txBody>
        </p:sp>
        <p:sp>
          <p:nvSpPr>
            <p:cNvPr id="7" name="Rectangle 6"/>
            <p:cNvSpPr/>
            <p:nvPr/>
          </p:nvSpPr>
          <p:spPr bwMode="auto">
            <a:xfrm>
              <a:off x="5776046" y="2009656"/>
              <a:ext cx="835145"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FFC000"/>
                  </a:solidFill>
                  <a:effectLst/>
                  <a:latin typeface="Arial" charset="0"/>
                  <a:ea typeface="ＭＳ Ｐゴシック" pitchFamily="-80" charset="-128"/>
                </a:rPr>
                <a:t>Sylus</a:t>
              </a:r>
              <a:endParaRPr kumimoji="0" lang="en-US" sz="1200" b="1" i="0" u="none" strike="noStrike" cap="none" normalizeH="0" baseline="0" dirty="0">
                <a:ln>
                  <a:noFill/>
                </a:ln>
                <a:solidFill>
                  <a:srgbClr val="FFC000"/>
                </a:solidFill>
                <a:effectLst/>
                <a:latin typeface="Arial" charset="0"/>
                <a:ea typeface="ＭＳ Ｐゴシック" pitchFamily="-80" charset="-128"/>
              </a:endParaRPr>
            </a:p>
            <a:p>
              <a:pPr algn="ctr" eaLnBrk="0" hangingPunct="0"/>
              <a:r>
                <a:rPr lang="en-US" sz="1200" b="1" i="1" dirty="0"/>
                <a:t>Profile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FFC000"/>
                </a:solidFill>
                <a:effectLst/>
                <a:latin typeface="Arial" charset="0"/>
                <a:ea typeface="ＭＳ Ｐゴシック" pitchFamily="-80" charset="-128"/>
              </a:endParaRPr>
            </a:p>
          </p:txBody>
        </p:sp>
        <p:sp>
          <p:nvSpPr>
            <p:cNvPr id="3" name="TextBox 2"/>
            <p:cNvSpPr txBox="1"/>
            <p:nvPr/>
          </p:nvSpPr>
          <p:spPr>
            <a:xfrm>
              <a:off x="3647360" y="1946032"/>
              <a:ext cx="746855" cy="484748"/>
            </a:xfrm>
            <a:prstGeom prst="rect">
              <a:avLst/>
            </a:prstGeom>
            <a:solidFill>
              <a:schemeClr val="bg1"/>
            </a:solidFill>
            <a:ln>
              <a:solidFill>
                <a:schemeClr val="bg1"/>
              </a:solidFill>
            </a:ln>
          </p:spPr>
          <p:txBody>
            <a:bodyPr wrap="square" rtlCol="0">
              <a:spAutoFit/>
            </a:bodyPr>
            <a:lstStyle/>
            <a:p>
              <a:pPr algn="ctr"/>
              <a:r>
                <a:rPr lang="en-US" sz="1200" b="1" dirty="0">
                  <a:solidFill>
                    <a:srgbClr val="00B050"/>
                  </a:solidFill>
                </a:rPr>
                <a:t>SEM</a:t>
              </a:r>
            </a:p>
            <a:p>
              <a:pPr algn="ctr"/>
              <a:r>
                <a:rPr lang="en-US" sz="1200" b="1" i="1" dirty="0"/>
                <a:t>NO TOPO</a:t>
              </a:r>
            </a:p>
          </p:txBody>
        </p:sp>
        <p:sp>
          <p:nvSpPr>
            <p:cNvPr id="4" name="Rounded Rectangle 3"/>
            <p:cNvSpPr/>
            <p:nvPr/>
          </p:nvSpPr>
          <p:spPr bwMode="auto">
            <a:xfrm>
              <a:off x="4489211" y="2339340"/>
              <a:ext cx="319564" cy="182880"/>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5" name="TextBox 4"/>
            <p:cNvSpPr txBox="1"/>
            <p:nvPr/>
          </p:nvSpPr>
          <p:spPr>
            <a:xfrm rot="16200000">
              <a:off x="1418351" y="2246114"/>
              <a:ext cx="1889760" cy="369332"/>
            </a:xfrm>
            <a:prstGeom prst="rect">
              <a:avLst/>
            </a:prstGeom>
            <a:solidFill>
              <a:schemeClr val="bg1"/>
            </a:solidFill>
            <a:ln>
              <a:solidFill>
                <a:schemeClr val="bg1"/>
              </a:solidFill>
            </a:ln>
          </p:spPr>
          <p:txBody>
            <a:bodyPr wrap="square" rtlCol="0">
              <a:spAutoFit/>
            </a:bodyPr>
            <a:lstStyle/>
            <a:p>
              <a:r>
                <a:rPr lang="en-US" dirty="0"/>
                <a:t>Height</a:t>
              </a:r>
            </a:p>
          </p:txBody>
        </p:sp>
        <p:sp>
          <p:nvSpPr>
            <p:cNvPr id="11" name="TextBox 10"/>
            <p:cNvSpPr txBox="1"/>
            <p:nvPr/>
          </p:nvSpPr>
          <p:spPr>
            <a:xfrm>
              <a:off x="4649231" y="4482822"/>
              <a:ext cx="2202180" cy="276999"/>
            </a:xfrm>
            <a:prstGeom prst="rect">
              <a:avLst/>
            </a:prstGeom>
            <a:solidFill>
              <a:schemeClr val="bg1"/>
            </a:solidFill>
            <a:ln>
              <a:solidFill>
                <a:schemeClr val="bg1"/>
              </a:solidFill>
            </a:ln>
          </p:spPr>
          <p:txBody>
            <a:bodyPr wrap="square" rtlCol="0">
              <a:spAutoFit/>
            </a:bodyPr>
            <a:lstStyle/>
            <a:p>
              <a:r>
                <a:rPr lang="en-US" dirty="0"/>
                <a:t>Lateral resolution</a:t>
              </a:r>
            </a:p>
          </p:txBody>
        </p:sp>
      </p:grpSp>
      <p:pic>
        <p:nvPicPr>
          <p:cNvPr id="13" name="Picture 11"/>
          <p:cNvPicPr>
            <a:picLocks noChangeAspect="1"/>
          </p:cNvPicPr>
          <p:nvPr/>
        </p:nvPicPr>
        <p:blipFill rotWithShape="1">
          <a:blip r:embed="rId3" cstate="email">
            <a:extLst>
              <a:ext uri="{28A0092B-C50C-407E-A947-70E740481C1C}">
                <a14:useLocalDpi xmlns:a14="http://schemas.microsoft.com/office/drawing/2010/main"/>
              </a:ext>
            </a:extLst>
          </a:blip>
          <a:srcRect l="13301" t="10074" r="11690" b="4110"/>
          <a:stretch/>
        </p:blipFill>
        <p:spPr>
          <a:xfrm>
            <a:off x="204901" y="1950181"/>
            <a:ext cx="1779457" cy="1338871"/>
          </a:xfrm>
          <a:prstGeom prst="rect">
            <a:avLst/>
          </a:prstGeom>
          <a:noFill/>
          <a:ln w="28575">
            <a:solidFill>
              <a:srgbClr val="FFC000"/>
            </a:solidFill>
          </a:ln>
        </p:spPr>
      </p:pic>
      <p:pic>
        <p:nvPicPr>
          <p:cNvPr id="15" name="Picture 1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r="1637"/>
          <a:stretch>
            <a:fillRect/>
          </a:stretch>
        </p:blipFill>
        <p:spPr bwMode="auto">
          <a:xfrm>
            <a:off x="260179" y="4632999"/>
            <a:ext cx="1716087" cy="1528763"/>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851149" y="1769009"/>
            <a:ext cx="1325880" cy="2540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66"/>
                </a:solidFill>
                <a:effectLst/>
                <a:latin typeface="Arial" charset="0"/>
                <a:ea typeface="ＭＳ Ｐゴシック" pitchFamily="-80" charset="-128"/>
              </a:rPr>
              <a:t>Focus Variation</a:t>
            </a:r>
          </a:p>
          <a:p>
            <a:pPr marL="0" marR="0" indent="0" algn="ctr" defTabSz="914400" rtl="0" eaLnBrk="0" fontAlgn="base" latinLnBrk="0" hangingPunct="0">
              <a:lnSpc>
                <a:spcPct val="100000"/>
              </a:lnSpc>
              <a:spcBef>
                <a:spcPct val="0"/>
              </a:spcBef>
              <a:spcAft>
                <a:spcPct val="0"/>
              </a:spcAft>
              <a:buClrTx/>
              <a:buSzTx/>
              <a:buFontTx/>
              <a:buNone/>
              <a:tabLst/>
            </a:pPr>
            <a:r>
              <a:rPr lang="en-US" sz="1200" b="1" i="1" dirty="0">
                <a:ea typeface="ＭＳ Ｐゴシック" pitchFamily="-80" charset="-128"/>
              </a:rPr>
              <a:t>Area</a:t>
            </a:r>
            <a:endParaRPr kumimoji="0" lang="en-US" sz="1200" b="1" i="1" u="none" strike="noStrike" cap="none" normalizeH="0" baseline="0" dirty="0">
              <a:ln>
                <a:noFill/>
              </a:ln>
              <a:effectLst/>
              <a:ea typeface="ＭＳ Ｐゴシック" pitchFamily="-80" charset="-128"/>
            </a:endParaRPr>
          </a:p>
        </p:txBody>
      </p:sp>
      <p:sp>
        <p:nvSpPr>
          <p:cNvPr id="8" name="ZoneTexte 7"/>
          <p:cNvSpPr txBox="1"/>
          <p:nvPr/>
        </p:nvSpPr>
        <p:spPr>
          <a:xfrm>
            <a:off x="3592865" y="4760784"/>
            <a:ext cx="884139" cy="461665"/>
          </a:xfrm>
          <a:prstGeom prst="rect">
            <a:avLst/>
          </a:prstGeom>
          <a:noFill/>
        </p:spPr>
        <p:txBody>
          <a:bodyPr wrap="square" rtlCol="0">
            <a:spAutoFit/>
          </a:bodyPr>
          <a:lstStyle/>
          <a:p>
            <a:r>
              <a:rPr lang="en-US" sz="1200" b="1" i="1" dirty="0">
                <a:solidFill>
                  <a:schemeClr val="bg1"/>
                </a:solidFill>
              </a:rPr>
              <a:t>Profile</a:t>
            </a:r>
          </a:p>
          <a:p>
            <a:endParaRPr lang="en-US" sz="1200" dirty="0">
              <a:solidFill>
                <a:schemeClr val="bg1"/>
              </a:solidFill>
            </a:endParaRPr>
          </a:p>
        </p:txBody>
      </p:sp>
      <p:pic>
        <p:nvPicPr>
          <p:cNvPr id="19" name="Picture 2" descr="C:\Users\slesko\Field Intranet Folders\Sales\SOM\Sales Binders\Contour Elite Binder\Contour Elite Customer Facing\Contour Elite Product Images\jpg\Contour Elite 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01161" y="3822907"/>
            <a:ext cx="1346989" cy="1875751"/>
          </a:xfrm>
          <a:prstGeom prst="rect">
            <a:avLst/>
          </a:prstGeom>
          <a:ln w="28575">
            <a:solidFill>
              <a:srgbClr val="FF3399"/>
            </a:solidFill>
          </a:ln>
          <a:extLst>
            <a:ext uri="{909E8E84-426E-40DD-AFC4-6F175D3DCCD1}">
              <a14:hiddenFill xmlns:a14="http://schemas.microsoft.com/office/drawing/2010/main">
                <a:solidFill>
                  <a:srgbClr val="FFFFFF"/>
                </a:solidFill>
              </a14:hiddenFill>
            </a:ext>
          </a:extLst>
        </p:spPr>
      </p:pic>
      <p:cxnSp>
        <p:nvCxnSpPr>
          <p:cNvPr id="10" name="Connecteur droit 9"/>
          <p:cNvCxnSpPr/>
          <p:nvPr/>
        </p:nvCxnSpPr>
        <p:spPr bwMode="auto">
          <a:xfrm flipV="1">
            <a:off x="4572000" y="1731696"/>
            <a:ext cx="0" cy="663546"/>
          </a:xfrm>
          <a:prstGeom prst="line">
            <a:avLst/>
          </a:prstGeom>
          <a:solidFill>
            <a:schemeClr val="accent1"/>
          </a:solidFill>
          <a:ln w="19050" cap="flat" cmpd="sng" algn="ctr">
            <a:solidFill>
              <a:srgbClr val="FF0066"/>
            </a:solidFill>
            <a:prstDash val="solid"/>
            <a:round/>
            <a:headEnd type="none" w="med" len="med"/>
            <a:tailEnd type="none" w="med" len="med"/>
          </a:ln>
          <a:effectLst/>
        </p:spPr>
      </p:cxnSp>
      <p:cxnSp>
        <p:nvCxnSpPr>
          <p:cNvPr id="14" name="Connecteur droit avec flèche 13"/>
          <p:cNvCxnSpPr/>
          <p:nvPr/>
        </p:nvCxnSpPr>
        <p:spPr bwMode="auto">
          <a:xfrm>
            <a:off x="4572000" y="1731696"/>
            <a:ext cx="2063469" cy="0"/>
          </a:xfrm>
          <a:prstGeom prst="straightConnector1">
            <a:avLst/>
          </a:prstGeom>
          <a:solidFill>
            <a:schemeClr val="accent1"/>
          </a:solidFill>
          <a:ln w="19050" cap="flat" cmpd="sng" algn="ctr">
            <a:solidFill>
              <a:srgbClr val="FF0066"/>
            </a:solidFill>
            <a:prstDash val="solid"/>
            <a:round/>
            <a:headEnd type="none" w="med" len="med"/>
            <a:tailEnd type="triangle" w="med" len="med"/>
          </a:ln>
          <a:effectLst/>
        </p:spPr>
      </p:cxnSp>
      <p:sp>
        <p:nvSpPr>
          <p:cNvPr id="17" name="Rectangle 16"/>
          <p:cNvSpPr/>
          <p:nvPr/>
        </p:nvSpPr>
        <p:spPr bwMode="auto">
          <a:xfrm>
            <a:off x="4582160" y="2357052"/>
            <a:ext cx="2169160" cy="763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cxnSp>
        <p:nvCxnSpPr>
          <p:cNvPr id="21" name="Connecteur droit 20"/>
          <p:cNvCxnSpPr/>
          <p:nvPr/>
        </p:nvCxnSpPr>
        <p:spPr bwMode="auto">
          <a:xfrm flipV="1">
            <a:off x="5298440" y="2311400"/>
            <a:ext cx="60960" cy="127111"/>
          </a:xfrm>
          <a:prstGeom prst="line">
            <a:avLst/>
          </a:prstGeom>
          <a:solidFill>
            <a:schemeClr val="accent1"/>
          </a:solidFill>
          <a:ln w="19050" cap="flat" cmpd="sng" algn="ctr">
            <a:solidFill>
              <a:srgbClr val="FFC000"/>
            </a:solidFill>
            <a:prstDash val="solid"/>
            <a:round/>
            <a:headEnd type="none" w="med" len="med"/>
            <a:tailEnd type="none" w="med" len="med"/>
          </a:ln>
          <a:effectLst/>
        </p:spPr>
      </p:cxnSp>
      <p:cxnSp>
        <p:nvCxnSpPr>
          <p:cNvPr id="26" name="Connecteur droit 25"/>
          <p:cNvCxnSpPr/>
          <p:nvPr/>
        </p:nvCxnSpPr>
        <p:spPr bwMode="auto">
          <a:xfrm flipV="1">
            <a:off x="6309900" y="2324156"/>
            <a:ext cx="0" cy="147465"/>
          </a:xfrm>
          <a:prstGeom prst="line">
            <a:avLst/>
          </a:prstGeom>
          <a:solidFill>
            <a:schemeClr val="accent1"/>
          </a:solidFill>
          <a:ln w="19050" cap="flat" cmpd="sng" algn="ctr">
            <a:solidFill>
              <a:srgbClr val="FFC000"/>
            </a:solidFill>
            <a:prstDash val="solid"/>
            <a:round/>
            <a:headEnd type="none" w="med" len="med"/>
            <a:tailEnd type="none" w="med" len="med"/>
          </a:ln>
          <a:effectLst/>
        </p:spPr>
      </p:cxnSp>
      <p:pic>
        <p:nvPicPr>
          <p:cNvPr id="24" name="Picture 23">
            <a:extLst>
              <a:ext uri="{FF2B5EF4-FFF2-40B4-BE49-F238E27FC236}">
                <a16:creationId xmlns:a16="http://schemas.microsoft.com/office/drawing/2014/main" id="{70D0DBD3-3DF3-4A3A-948E-3CCEB5D1B6B3}"/>
              </a:ext>
            </a:extLst>
          </p:cNvPr>
          <p:cNvPicPr>
            <a:picLocks noChangeAspect="1"/>
          </p:cNvPicPr>
          <p:nvPr/>
        </p:nvPicPr>
        <p:blipFill>
          <a:blip r:embed="rId6"/>
          <a:stretch>
            <a:fillRect/>
          </a:stretch>
        </p:blipFill>
        <p:spPr>
          <a:xfrm>
            <a:off x="7139781" y="1849611"/>
            <a:ext cx="1569838" cy="1337930"/>
          </a:xfrm>
          <a:prstGeom prst="rect">
            <a:avLst/>
          </a:prstGeom>
          <a:ln w="28575">
            <a:solidFill>
              <a:srgbClr val="FF3399"/>
            </a:solidFill>
          </a:ln>
        </p:spPr>
      </p:pic>
      <p:sp>
        <p:nvSpPr>
          <p:cNvPr id="9" name="Footer Placeholder 8">
            <a:extLst>
              <a:ext uri="{FF2B5EF4-FFF2-40B4-BE49-F238E27FC236}">
                <a16:creationId xmlns:a16="http://schemas.microsoft.com/office/drawing/2014/main" id="{CC31D116-7C8B-471C-8472-EB639710AA0E}"/>
              </a:ext>
            </a:extLst>
          </p:cNvPr>
          <p:cNvSpPr>
            <a:spLocks noGrp="1"/>
          </p:cNvSpPr>
          <p:nvPr>
            <p:ph type="ftr" sz="quarter" idx="12"/>
          </p:nvPr>
        </p:nvSpPr>
        <p:spPr/>
        <p:txBody>
          <a:bodyPr/>
          <a:lstStyle/>
          <a:p>
            <a:pPr>
              <a:defRPr/>
            </a:pPr>
            <a:r>
              <a:rPr lang="en-US"/>
              <a:t>Bruker Confidential</a:t>
            </a:r>
            <a:endParaRPr lang="en-US" dirty="0"/>
          </a:p>
        </p:txBody>
      </p:sp>
      <p:sp>
        <p:nvSpPr>
          <p:cNvPr id="12" name="TextBox 11">
            <a:extLst>
              <a:ext uri="{FF2B5EF4-FFF2-40B4-BE49-F238E27FC236}">
                <a16:creationId xmlns:a16="http://schemas.microsoft.com/office/drawing/2014/main" id="{E83994B2-D73C-4DA5-851C-9B4A0A760607}"/>
              </a:ext>
            </a:extLst>
          </p:cNvPr>
          <p:cNvSpPr txBox="1"/>
          <p:nvPr/>
        </p:nvSpPr>
        <p:spPr>
          <a:xfrm>
            <a:off x="204901" y="6203770"/>
            <a:ext cx="2133600" cy="307777"/>
          </a:xfrm>
          <a:prstGeom prst="rect">
            <a:avLst/>
          </a:prstGeom>
          <a:noFill/>
        </p:spPr>
        <p:txBody>
          <a:bodyPr wrap="square" rtlCol="0">
            <a:spAutoFit/>
          </a:bodyPr>
          <a:lstStyle/>
          <a:p>
            <a:r>
              <a:rPr lang="en-US" sz="1400" dirty="0">
                <a:solidFill>
                  <a:schemeClr val="tx2"/>
                </a:solidFill>
              </a:rPr>
              <a:t>Lateral details &lt; 0.5µm</a:t>
            </a:r>
          </a:p>
        </p:txBody>
      </p:sp>
      <p:sp>
        <p:nvSpPr>
          <p:cNvPr id="27" name="TextBox 26">
            <a:extLst>
              <a:ext uri="{FF2B5EF4-FFF2-40B4-BE49-F238E27FC236}">
                <a16:creationId xmlns:a16="http://schemas.microsoft.com/office/drawing/2014/main" id="{D92859F3-97EC-4DE6-A171-1C2E09739024}"/>
              </a:ext>
            </a:extLst>
          </p:cNvPr>
          <p:cNvSpPr txBox="1"/>
          <p:nvPr/>
        </p:nvSpPr>
        <p:spPr>
          <a:xfrm>
            <a:off x="204901" y="3331495"/>
            <a:ext cx="2577933" cy="307777"/>
          </a:xfrm>
          <a:prstGeom prst="rect">
            <a:avLst/>
          </a:prstGeom>
          <a:noFill/>
        </p:spPr>
        <p:txBody>
          <a:bodyPr wrap="square" rtlCol="0">
            <a:spAutoFit/>
          </a:bodyPr>
          <a:lstStyle/>
          <a:p>
            <a:r>
              <a:rPr lang="en-US" sz="1400" dirty="0">
                <a:solidFill>
                  <a:srgbClr val="FFC000"/>
                </a:solidFill>
              </a:rPr>
              <a:t>Thin film &lt; 0.1µm</a:t>
            </a:r>
          </a:p>
        </p:txBody>
      </p:sp>
      <p:sp>
        <p:nvSpPr>
          <p:cNvPr id="28" name="TextBox 27">
            <a:extLst>
              <a:ext uri="{FF2B5EF4-FFF2-40B4-BE49-F238E27FC236}">
                <a16:creationId xmlns:a16="http://schemas.microsoft.com/office/drawing/2014/main" id="{2710C04F-7918-41A6-90CB-A187F5B07D35}"/>
              </a:ext>
            </a:extLst>
          </p:cNvPr>
          <p:cNvSpPr txBox="1"/>
          <p:nvPr/>
        </p:nvSpPr>
        <p:spPr>
          <a:xfrm>
            <a:off x="7039709" y="3183522"/>
            <a:ext cx="2577933" cy="307777"/>
          </a:xfrm>
          <a:prstGeom prst="rect">
            <a:avLst/>
          </a:prstGeom>
          <a:noFill/>
        </p:spPr>
        <p:txBody>
          <a:bodyPr wrap="square" rtlCol="0">
            <a:spAutoFit/>
          </a:bodyPr>
          <a:lstStyle/>
          <a:p>
            <a:r>
              <a:rPr lang="en-US" sz="1400" dirty="0">
                <a:solidFill>
                  <a:srgbClr val="FF0066"/>
                </a:solidFill>
              </a:rPr>
              <a:t>Textured / Slope</a:t>
            </a:r>
          </a:p>
        </p:txBody>
      </p:sp>
      <p:sp>
        <p:nvSpPr>
          <p:cNvPr id="29" name="TextBox 28">
            <a:extLst>
              <a:ext uri="{FF2B5EF4-FFF2-40B4-BE49-F238E27FC236}">
                <a16:creationId xmlns:a16="http://schemas.microsoft.com/office/drawing/2014/main" id="{B8708AA4-8350-415C-BCFD-4E81382EB77B}"/>
              </a:ext>
            </a:extLst>
          </p:cNvPr>
          <p:cNvSpPr txBox="1"/>
          <p:nvPr/>
        </p:nvSpPr>
        <p:spPr>
          <a:xfrm>
            <a:off x="6833213" y="5740666"/>
            <a:ext cx="2577933" cy="307777"/>
          </a:xfrm>
          <a:prstGeom prst="rect">
            <a:avLst/>
          </a:prstGeom>
          <a:noFill/>
        </p:spPr>
        <p:txBody>
          <a:bodyPr wrap="square" rtlCol="0">
            <a:spAutoFit/>
          </a:bodyPr>
          <a:lstStyle/>
          <a:p>
            <a:r>
              <a:rPr lang="en-US" sz="1400" dirty="0">
                <a:solidFill>
                  <a:srgbClr val="FF0066"/>
                </a:solidFill>
              </a:rPr>
              <a:t>Vertical Precision &lt; 0.1µm</a:t>
            </a:r>
          </a:p>
        </p:txBody>
      </p:sp>
    </p:spTree>
    <p:extLst>
      <p:ext uri="{BB962C8B-B14F-4D97-AF65-F5344CB8AC3E}">
        <p14:creationId xmlns:p14="http://schemas.microsoft.com/office/powerpoint/2010/main" val="1754082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White Light Interferometry</a:t>
            </a:r>
            <a:br>
              <a:rPr lang="en-US" dirty="0"/>
            </a:br>
            <a:r>
              <a:rPr lang="en-US" dirty="0">
                <a:solidFill>
                  <a:schemeClr val="tx2"/>
                </a:solidFill>
              </a:rPr>
              <a:t>Principle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6178A4B-65B7-4149-B2A1-51798B08DAAE}" type="datetime1">
              <a:rPr kumimoji="0" lang="en-US" sz="1000" b="0" i="0" u="none" strike="noStrike" kern="1200" cap="none" spc="0" normalizeH="0" baseline="0" noProof="0" smtClean="0">
                <a:ln>
                  <a:noFill/>
                </a:ln>
                <a:solidFill>
                  <a:srgbClr val="FFFFFF"/>
                </a:solidFill>
                <a:effectLst/>
                <a:uLnTx/>
                <a:uFillTx/>
                <a:latin typeface="Verdana" pitchFamily="34" charset="0"/>
                <a:ea typeface="Verdana" pitchFamily="34" charset="0"/>
                <a:cs typeface="Verdana" pitchFamily="34" charset="0"/>
              </a:rPr>
              <a:t>6/20/2019</a:t>
            </a:fld>
            <a:endParaRPr kumimoji="0" lang="de-DE" sz="1000" b="0" i="0" u="none" strike="noStrike" kern="1200" cap="none" spc="0" normalizeH="0" baseline="0" noProof="0" dirty="0">
              <a:ln>
                <a:noFill/>
              </a:ln>
              <a:solidFill>
                <a:srgbClr val="FFFFFF"/>
              </a:solidFill>
              <a:effectLst/>
              <a:uLnTx/>
              <a:uFillTx/>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6664DB-3783-4E44-8329-26173C8B20AB}" type="slidenum">
              <a:rPr kumimoji="0" lang="de-DE" sz="1000" b="0" i="0" u="none" strike="noStrike" kern="1200" cap="none" spc="0" normalizeH="0" baseline="0" noProof="0" smtClean="0">
                <a:ln>
                  <a:noFill/>
                </a:ln>
                <a:solidFill>
                  <a:srgbClr val="FFFFFF"/>
                </a:solidFill>
                <a:effectLst/>
                <a:uLnTx/>
                <a:uFillTx/>
                <a:latin typeface="Verdana" pitchFamily="34" charset="0"/>
                <a:ea typeface="Verdana" pitchFamily="34" charset="0"/>
                <a:cs typeface="Verdana"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sz="1000" b="0" i="0" u="none" strike="noStrike" kern="1200" cap="none" spc="0" normalizeH="0" baseline="0" noProof="0">
              <a:ln>
                <a:noFill/>
              </a:ln>
              <a:solidFill>
                <a:srgbClr val="FFFFFF"/>
              </a:solidFill>
              <a:effectLst/>
              <a:uLnTx/>
              <a:uFillTx/>
              <a:latin typeface="Verdana" pitchFamily="34" charset="0"/>
              <a:ea typeface="Verdana" pitchFamily="34" charset="0"/>
              <a:cs typeface="Verdana" pitchFamily="34" charset="0"/>
            </a:endParaRPr>
          </a:p>
        </p:txBody>
      </p:sp>
      <p:sp>
        <p:nvSpPr>
          <p:cNvPr id="5" name="Footer Placeholder 4"/>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Verdana" pitchFamily="34" charset="0"/>
                <a:ea typeface="Verdana" pitchFamily="34" charset="0"/>
                <a:cs typeface="Verdana" pitchFamily="34" charset="0"/>
              </a:rPr>
              <a:t>Bruker Confidential</a:t>
            </a:r>
          </a:p>
        </p:txBody>
      </p:sp>
      <p:graphicFrame>
        <p:nvGraphicFramePr>
          <p:cNvPr id="12" name="Object 7"/>
          <p:cNvGraphicFramePr>
            <a:graphicFrameLocks noChangeAspect="1"/>
          </p:cNvGraphicFramePr>
          <p:nvPr>
            <p:extLst/>
          </p:nvPr>
        </p:nvGraphicFramePr>
        <p:xfrm>
          <a:off x="999149" y="4888730"/>
          <a:ext cx="1142005" cy="1462544"/>
        </p:xfrm>
        <a:graphic>
          <a:graphicData uri="http://schemas.openxmlformats.org/presentationml/2006/ole">
            <mc:AlternateContent xmlns:mc="http://schemas.openxmlformats.org/markup-compatibility/2006">
              <mc:Choice xmlns:v="urn:schemas-microsoft-com:vml" Requires="v">
                <p:oleObj spid="_x0000_s16430" name="CorelDRAW" r:id="rId4" imgW="1536011" imgH="1532228" progId="CorelDraw.Graphic.8">
                  <p:embed/>
                </p:oleObj>
              </mc:Choice>
              <mc:Fallback>
                <p:oleObj name="CorelDRAW" r:id="rId4" imgW="1536011" imgH="1532228" progId="CorelDraw.Graphic.8">
                  <p:embed/>
                  <p:pic>
                    <p:nvPicPr>
                      <p:cNvPr id="1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49" y="4888730"/>
                        <a:ext cx="1142005" cy="1462544"/>
                      </a:xfrm>
                      <a:prstGeom prst="rect">
                        <a:avLst/>
                      </a:prstGeom>
                      <a:noFill/>
                      <a:ln>
                        <a:noFill/>
                      </a:ln>
                      <a:effectLst/>
                    </p:spPr>
                  </p:pic>
                </p:oleObj>
              </mc:Fallback>
            </mc:AlternateContent>
          </a:graphicData>
        </a:graphic>
      </p:graphicFrame>
      <p:sp>
        <p:nvSpPr>
          <p:cNvPr id="13" name="Rectangle 8"/>
          <p:cNvSpPr>
            <a:spLocks noChangeArrowheads="1"/>
          </p:cNvSpPr>
          <p:nvPr/>
        </p:nvSpPr>
        <p:spPr bwMode="auto">
          <a:xfrm>
            <a:off x="756736" y="5513074"/>
            <a:ext cx="1700613" cy="838200"/>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aphicFrame>
        <p:nvGraphicFramePr>
          <p:cNvPr id="16" name="Object 34"/>
          <p:cNvGraphicFramePr>
            <a:graphicFrameLocks noChangeAspect="1"/>
          </p:cNvGraphicFramePr>
          <p:nvPr>
            <p:extLst/>
          </p:nvPr>
        </p:nvGraphicFramePr>
        <p:xfrm>
          <a:off x="143367" y="1902333"/>
          <a:ext cx="2927350" cy="2000250"/>
        </p:xfrm>
        <a:graphic>
          <a:graphicData uri="http://schemas.openxmlformats.org/presentationml/2006/ole">
            <mc:AlternateContent xmlns:mc="http://schemas.openxmlformats.org/markup-compatibility/2006">
              <mc:Choice xmlns:v="urn:schemas-microsoft-com:vml" Requires="v">
                <p:oleObj spid="_x0000_s16431" name="CorelDRAW" r:id="rId6" imgW="2927525" imgH="1999608" progId="CorelDraw.Graphic.8">
                  <p:embed/>
                </p:oleObj>
              </mc:Choice>
              <mc:Fallback>
                <p:oleObj name="CorelDRAW" r:id="rId6" imgW="2927525" imgH="1999608" progId="CorelDraw.Graphic.8">
                  <p:embed/>
                  <p:pic>
                    <p:nvPicPr>
                      <p:cNvPr id="16"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67" y="1902333"/>
                        <a:ext cx="29273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2919299" y="1557562"/>
            <a:ext cx="208517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Pixel Intensity</a:t>
            </a:r>
          </a:p>
        </p:txBody>
      </p:sp>
      <p:pic>
        <p:nvPicPr>
          <p:cNvPr id="20" name="Picture 3"/>
          <p:cNvPicPr>
            <a:picLocks noChangeAspect="1" noChangeArrowheads="1"/>
          </p:cNvPicPr>
          <p:nvPr/>
        </p:nvPicPr>
        <p:blipFill>
          <a:blip r:embed="rId8" cstate="email">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3516840" y="2842507"/>
            <a:ext cx="890093" cy="8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0" cstate="email">
            <a:extLst>
              <a:ext uri="{BEBA8EAE-BF5A-486C-A8C5-ECC9F3942E4B}">
                <a14:imgProps xmlns:a14="http://schemas.microsoft.com/office/drawing/2010/main">
                  <a14:imgLayer r:embed="rId9">
                    <a14:imgEffect>
                      <a14:artisticBlur radius="29"/>
                    </a14:imgEffect>
                  </a14:imgLayer>
                </a14:imgProps>
              </a:ext>
              <a:ext uri="{28A0092B-C50C-407E-A947-70E740481C1C}">
                <a14:useLocalDpi xmlns:a14="http://schemas.microsoft.com/office/drawing/2010/main" val="0"/>
              </a:ext>
            </a:extLst>
          </a:blip>
          <a:srcRect/>
          <a:stretch>
            <a:fillRect/>
          </a:stretch>
        </p:blipFill>
        <p:spPr bwMode="auto">
          <a:xfrm>
            <a:off x="3516840" y="1942123"/>
            <a:ext cx="890093" cy="8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8" cstate="email">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3516840" y="4643275"/>
            <a:ext cx="890093" cy="8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cstate="email">
            <a:extLst>
              <a:ext uri="{BEBA8EAE-BF5A-486C-A8C5-ECC9F3942E4B}">
                <a14:imgProps xmlns:a14="http://schemas.microsoft.com/office/drawing/2010/main">
                  <a14:imgLayer r:embed="rId9">
                    <a14:imgEffect>
                      <a14:artisticBlur radius="29"/>
                    </a14:imgEffect>
                  </a14:imgLayer>
                </a14:imgProps>
              </a:ext>
              <a:ext uri="{28A0092B-C50C-407E-A947-70E740481C1C}">
                <a14:useLocalDpi xmlns:a14="http://schemas.microsoft.com/office/drawing/2010/main" val="0"/>
              </a:ext>
            </a:extLst>
          </a:blip>
          <a:srcRect/>
          <a:stretch>
            <a:fillRect/>
          </a:stretch>
        </p:blipFill>
        <p:spPr bwMode="auto">
          <a:xfrm>
            <a:off x="3516840" y="5543658"/>
            <a:ext cx="890093" cy="8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516840" y="3742891"/>
            <a:ext cx="890093" cy="8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cteur droit avec flèche 8"/>
          <p:cNvCxnSpPr/>
          <p:nvPr/>
        </p:nvCxnSpPr>
        <p:spPr bwMode="auto">
          <a:xfrm>
            <a:off x="3374379" y="1942123"/>
            <a:ext cx="48553" cy="4409151"/>
          </a:xfrm>
          <a:prstGeom prst="straightConnector1">
            <a:avLst/>
          </a:prstGeom>
          <a:solidFill>
            <a:schemeClr val="accent1"/>
          </a:solidFill>
          <a:ln w="28575" cap="flat" cmpd="sng" algn="ctr">
            <a:solidFill>
              <a:schemeClr val="tx1"/>
            </a:solidFill>
            <a:prstDash val="sysDot"/>
            <a:round/>
            <a:headEnd type="none" w="med" len="med"/>
            <a:tailEnd type="triangle" w="med" len="med"/>
          </a:ln>
          <a:effectLst/>
        </p:spPr>
      </p:cxnSp>
      <p:sp>
        <p:nvSpPr>
          <p:cNvPr id="10" name="ZoneTexte 9"/>
          <p:cNvSpPr txBox="1"/>
          <p:nvPr/>
        </p:nvSpPr>
        <p:spPr>
          <a:xfrm>
            <a:off x="2928103" y="3004194"/>
            <a:ext cx="430887" cy="2324812"/>
          </a:xfrm>
          <a:prstGeom prst="rect">
            <a:avLst/>
          </a:prstGeom>
          <a:noFill/>
        </p:spPr>
        <p:txBody>
          <a:bodyPr vert="vert"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Vertical scan</a:t>
            </a:r>
          </a:p>
        </p:txBody>
      </p:sp>
      <p:sp>
        <p:nvSpPr>
          <p:cNvPr id="11" name="ZoneTexte 10"/>
          <p:cNvSpPr txBox="1"/>
          <p:nvPr/>
        </p:nvSpPr>
        <p:spPr>
          <a:xfrm>
            <a:off x="4406933" y="3874212"/>
            <a:ext cx="132222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Best contrast</a:t>
            </a:r>
          </a:p>
        </p:txBody>
      </p:sp>
      <p:pic>
        <p:nvPicPr>
          <p:cNvPr id="19" name="Picture 9">
            <a:extLst>
              <a:ext uri="{FF2B5EF4-FFF2-40B4-BE49-F238E27FC236}">
                <a16:creationId xmlns:a16="http://schemas.microsoft.com/office/drawing/2014/main" id="{9CB62806-7294-44E6-B6A5-91C74941519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b="-261"/>
          <a:stretch>
            <a:fillRect/>
          </a:stretch>
        </p:blipFill>
        <p:spPr bwMode="auto">
          <a:xfrm>
            <a:off x="6032864" y="2013495"/>
            <a:ext cx="1129868" cy="84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4">
            <a:extLst>
              <a:ext uri="{FF2B5EF4-FFF2-40B4-BE49-F238E27FC236}">
                <a16:creationId xmlns:a16="http://schemas.microsoft.com/office/drawing/2014/main" id="{06F0DD07-B214-45D9-BC10-659FE063AFB8}"/>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032862" y="2951924"/>
            <a:ext cx="1104015" cy="82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5">
            <a:extLst>
              <a:ext uri="{FF2B5EF4-FFF2-40B4-BE49-F238E27FC236}">
                <a16:creationId xmlns:a16="http://schemas.microsoft.com/office/drawing/2014/main" id="{D5613759-DE84-49CC-A1F3-DEFD55DA2D53}"/>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032862" y="3868791"/>
            <a:ext cx="1104015" cy="82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6">
            <a:extLst>
              <a:ext uri="{FF2B5EF4-FFF2-40B4-BE49-F238E27FC236}">
                <a16:creationId xmlns:a16="http://schemas.microsoft.com/office/drawing/2014/main" id="{C3A8F648-31DC-452A-8AA3-E2A58AB3D93F}"/>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032862" y="4785659"/>
            <a:ext cx="1132839" cy="84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6">
            <a:extLst>
              <a:ext uri="{FF2B5EF4-FFF2-40B4-BE49-F238E27FC236}">
                <a16:creationId xmlns:a16="http://schemas.microsoft.com/office/drawing/2014/main" id="{64923209-C041-4895-9A62-DDA75AB32B16}"/>
              </a:ext>
            </a:extLst>
          </p:cNvPr>
          <p:cNvSpPr txBox="1"/>
          <p:nvPr/>
        </p:nvSpPr>
        <p:spPr>
          <a:xfrm>
            <a:off x="5653003" y="1568650"/>
            <a:ext cx="2085174" cy="307777"/>
          </a:xfrm>
          <a:prstGeom prst="rect">
            <a:avLst/>
          </a:prstGeom>
          <a:noFill/>
        </p:spPr>
        <p:txBody>
          <a:bodyPr wrap="square" rtlCol="0">
            <a:spAutoFit/>
          </a:bodyPr>
          <a:lstStyle>
            <a:defPPr>
              <a:defRPr lang="en-US"/>
            </a:defPPr>
            <a:lvl1pPr marL="0" marR="0" lvl="0" indent="0" algn="ctr" defTabSz="914400" eaLnBrk="1" latinLnBrk="0" hangingPunct="1">
              <a:lnSpc>
                <a:spcPct val="100000"/>
              </a:lnSpc>
              <a:buClrTx/>
              <a:buSzTx/>
              <a:buFontTx/>
              <a:buNone/>
              <a:tabLst/>
              <a:defRPr kumimoji="0" sz="1400" b="0" i="0" u="none" strike="noStrike" cap="none" spc="0" normalizeH="0" baseline="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r>
              <a:rPr lang="en-US" dirty="0"/>
              <a:t>Camera</a:t>
            </a:r>
          </a:p>
        </p:txBody>
      </p:sp>
      <p:sp>
        <p:nvSpPr>
          <p:cNvPr id="30" name="ZoneTexte 29">
            <a:extLst>
              <a:ext uri="{FF2B5EF4-FFF2-40B4-BE49-F238E27FC236}">
                <a16:creationId xmlns:a16="http://schemas.microsoft.com/office/drawing/2014/main" id="{D2C4C29A-BD6A-4E62-85D1-06860A9F6CE2}"/>
              </a:ext>
            </a:extLst>
          </p:cNvPr>
          <p:cNvSpPr txBox="1"/>
          <p:nvPr/>
        </p:nvSpPr>
        <p:spPr>
          <a:xfrm>
            <a:off x="7314722" y="3902583"/>
            <a:ext cx="1448084"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Moiré </a:t>
            </a:r>
            <a:r>
              <a:rPr kumimoji="0" lang="en-US" sz="1600" b="1" i="1"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présence</a:t>
            </a:r>
            <a:endParaRPr kumimoji="0" lang="en-US" sz="1600" b="1"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1" name="Connecteur droit avec flèche 30">
            <a:extLst>
              <a:ext uri="{FF2B5EF4-FFF2-40B4-BE49-F238E27FC236}">
                <a16:creationId xmlns:a16="http://schemas.microsoft.com/office/drawing/2014/main" id="{AC85B96E-0B00-4D95-8EBB-EA141C890D6E}"/>
              </a:ext>
            </a:extLst>
          </p:cNvPr>
          <p:cNvCxnSpPr>
            <a:cxnSpLocks/>
          </p:cNvCxnSpPr>
          <p:nvPr/>
        </p:nvCxnSpPr>
        <p:spPr bwMode="auto">
          <a:xfrm>
            <a:off x="5882729" y="1962023"/>
            <a:ext cx="24277" cy="3657979"/>
          </a:xfrm>
          <a:prstGeom prst="straightConnector1">
            <a:avLst/>
          </a:prstGeom>
          <a:solidFill>
            <a:schemeClr val="accent1"/>
          </a:solidFill>
          <a:ln w="28575" cap="flat" cmpd="sng" algn="ctr">
            <a:solidFill>
              <a:schemeClr val="tx1"/>
            </a:solidFill>
            <a:prstDash val="sysDot"/>
            <a:round/>
            <a:headEnd type="none" w="med" len="med"/>
            <a:tailEnd type="triangle" w="med" len="med"/>
          </a:ln>
          <a:effectLst/>
        </p:spPr>
      </p:cxnSp>
    </p:spTree>
    <p:extLst>
      <p:ext uri="{BB962C8B-B14F-4D97-AF65-F5344CB8AC3E}">
        <p14:creationId xmlns:p14="http://schemas.microsoft.com/office/powerpoint/2010/main" val="31638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0000" decel="50000" fill="remove" nodeType="clickEffect">
                                  <p:stCondLst>
                                    <p:cond delay="0"/>
                                  </p:stCondLst>
                                  <p:childTnLst>
                                    <p:animMotion origin="layout" path="M -2.77778E-6 4.07407E-6 L -2.77778E-6 0.13472 " pathEditMode="fixed" rAng="0" ptsTypes="AA">
                                      <p:cBhvr>
                                        <p:cTn id="6" dur="5000" fill="hold"/>
                                        <p:tgtEl>
                                          <p:spTgt spid="16"/>
                                        </p:tgtEl>
                                        <p:attrNameLst>
                                          <p:attrName>ppt_x</p:attrName>
                                          <p:attrName>ppt_y</p:attrName>
                                        </p:attrNameLst>
                                      </p:cBhvr>
                                      <p:rCtr x="0" y="6736"/>
                                    </p:animMotion>
                                  </p:childTnLst>
                                </p:cTn>
                              </p:par>
                              <p:par>
                                <p:cTn id="7" presetID="53" presetClass="entr" presetSubtype="16"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1000" fill="hold"/>
                                        <p:tgtEl>
                                          <p:spTgt spid="21"/>
                                        </p:tgtEl>
                                        <p:attrNameLst>
                                          <p:attrName>ppt_w</p:attrName>
                                        </p:attrNameLst>
                                      </p:cBhvr>
                                      <p:tavLst>
                                        <p:tav tm="0">
                                          <p:val>
                                            <p:fltVal val="0"/>
                                          </p:val>
                                        </p:tav>
                                        <p:tav tm="100000">
                                          <p:val>
                                            <p:strVal val="#ppt_w"/>
                                          </p:val>
                                        </p:tav>
                                      </p:tavLst>
                                    </p:anim>
                                    <p:anim calcmode="lin" valueType="num">
                                      <p:cBhvr>
                                        <p:cTn id="10" dur="1000" fill="hold"/>
                                        <p:tgtEl>
                                          <p:spTgt spid="21"/>
                                        </p:tgtEl>
                                        <p:attrNameLst>
                                          <p:attrName>ppt_h</p:attrName>
                                        </p:attrNameLst>
                                      </p:cBhvr>
                                      <p:tavLst>
                                        <p:tav tm="0">
                                          <p:val>
                                            <p:fltVal val="0"/>
                                          </p:val>
                                        </p:tav>
                                        <p:tav tm="100000">
                                          <p:val>
                                            <p:strVal val="#ppt_h"/>
                                          </p:val>
                                        </p:tav>
                                      </p:tavLst>
                                    </p:anim>
                                    <p:animEffect transition="in" filter="fade">
                                      <p:cBhvr>
                                        <p:cTn id="11" dur="1000"/>
                                        <p:tgtEl>
                                          <p:spTgt spid="21"/>
                                        </p:tgtEl>
                                      </p:cBhvr>
                                    </p:animEffect>
                                  </p:childTnLst>
                                </p:cTn>
                              </p:par>
                              <p:par>
                                <p:cTn id="12" presetID="53" presetClass="entr" presetSubtype="16"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par>
                                <p:cTn id="17" presetID="53" presetClass="entr" presetSubtype="16" fill="hold" nodeType="withEffect">
                                  <p:stCondLst>
                                    <p:cond delay="10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cTn>
                              </p:par>
                              <p:par>
                                <p:cTn id="22" presetID="53" presetClass="entr" presetSubtype="16" fill="hold" nodeType="withEffect">
                                  <p:stCondLst>
                                    <p:cond delay="200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cTn>
                              </p:par>
                              <p:par>
                                <p:cTn id="27" presetID="53" presetClass="entr" presetSubtype="16" fill="hold" nodeType="withEffect">
                                  <p:stCondLst>
                                    <p:cond delay="3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ppt_w</p:attrName>
                                        </p:attrNameLst>
                                      </p:cBhvr>
                                      <p:tavLst>
                                        <p:tav tm="0">
                                          <p:val>
                                            <p:fltVal val="0"/>
                                          </p:val>
                                        </p:tav>
                                        <p:tav tm="100000">
                                          <p:val>
                                            <p:strVal val="#ppt_w"/>
                                          </p:val>
                                        </p:tav>
                                      </p:tavLst>
                                    </p:anim>
                                    <p:anim calcmode="lin" valueType="num">
                                      <p:cBhvr>
                                        <p:cTn id="30" dur="1000" fill="hold"/>
                                        <p:tgtEl>
                                          <p:spTgt spid="23"/>
                                        </p:tgtEl>
                                        <p:attrNameLst>
                                          <p:attrName>ppt_h</p:attrName>
                                        </p:attrNameLst>
                                      </p:cBhvr>
                                      <p:tavLst>
                                        <p:tav tm="0">
                                          <p:val>
                                            <p:fltVal val="0"/>
                                          </p:val>
                                        </p:tav>
                                        <p:tav tm="100000">
                                          <p:val>
                                            <p:strVal val="#ppt_h"/>
                                          </p:val>
                                        </p:tav>
                                      </p:tavLst>
                                    </p:anim>
                                    <p:animEffect transition="in" filter="fade">
                                      <p:cBhvr>
                                        <p:cTn id="31" dur="1000"/>
                                        <p:tgtEl>
                                          <p:spTgt spid="23"/>
                                        </p:tgtEl>
                                      </p:cBhvr>
                                    </p:animEffect>
                                  </p:childTnLst>
                                </p:cTn>
                              </p:par>
                            </p:childTnLst>
                          </p:cTn>
                        </p:par>
                        <p:par>
                          <p:cTn id="32" fill="hold">
                            <p:stCondLst>
                              <p:cond delay="5000"/>
                            </p:stCondLst>
                            <p:childTnLst>
                              <p:par>
                                <p:cTn id="33" presetID="1" presetClass="entr" presetSubtype="0" fill="hold" nodeType="afterEffect">
                                  <p:stCondLst>
                                    <p:cond delay="0"/>
                                  </p:stCondLst>
                                  <p:childTnLst>
                                    <p:set>
                                      <p:cBhvr>
                                        <p:cTn id="34" dur="1" fill="hold">
                                          <p:stCondLst>
                                            <p:cond delay="499"/>
                                          </p:stCondLst>
                                        </p:cTn>
                                        <p:tgtEl>
                                          <p:spTgt spid="19"/>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nodeType="afterEffect">
                                  <p:stCondLst>
                                    <p:cond delay="0"/>
                                  </p:stCondLst>
                                  <p:childTnLst>
                                    <p:set>
                                      <p:cBhvr>
                                        <p:cTn id="37" dur="1" fill="hold">
                                          <p:stCondLst>
                                            <p:cond delay="499"/>
                                          </p:stCondLst>
                                        </p:cTn>
                                        <p:tgtEl>
                                          <p:spTgt spid="25"/>
                                        </p:tgtEl>
                                        <p:attrNameLst>
                                          <p:attrName>style.visibility</p:attrName>
                                        </p:attrNameLst>
                                      </p:cBhvr>
                                      <p:to>
                                        <p:strVal val="visible"/>
                                      </p:to>
                                    </p:set>
                                  </p:childTnLst>
                                </p:cTn>
                              </p:par>
                            </p:childTnLst>
                          </p:cTn>
                        </p:par>
                        <p:par>
                          <p:cTn id="38" fill="hold">
                            <p:stCondLst>
                              <p:cond delay="6000"/>
                            </p:stCondLst>
                            <p:childTnLst>
                              <p:par>
                                <p:cTn id="39" presetID="1" presetClass="entr" presetSubtype="0" fill="hold" nodeType="afterEffect">
                                  <p:stCondLst>
                                    <p:cond delay="0"/>
                                  </p:stCondLst>
                                  <p:childTnLst>
                                    <p:set>
                                      <p:cBhvr>
                                        <p:cTn id="40" dur="1" fill="hold">
                                          <p:stCondLst>
                                            <p:cond delay="499"/>
                                          </p:stCondLst>
                                        </p:cTn>
                                        <p:tgtEl>
                                          <p:spTgt spid="26"/>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nodeType="afterEffect">
                                  <p:stCondLst>
                                    <p:cond delay="0"/>
                                  </p:stCondLst>
                                  <p:childTnLst>
                                    <p:set>
                                      <p:cBhvr>
                                        <p:cTn id="43"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White Light Interferometry</a:t>
            </a:r>
            <a:br>
              <a:rPr lang="fr-FR" altLang="en-US" dirty="0"/>
            </a:br>
            <a:r>
              <a:rPr lang="fr-FR" altLang="en-US" dirty="0">
                <a:solidFill>
                  <a:schemeClr val="tx2"/>
                </a:solidFill>
              </a:rPr>
              <a:t>Vertical </a:t>
            </a:r>
            <a:r>
              <a:rPr lang="fr-FR" altLang="en-US" dirty="0" err="1">
                <a:solidFill>
                  <a:schemeClr val="tx2"/>
                </a:solidFill>
              </a:rPr>
              <a:t>resolution</a:t>
            </a:r>
            <a:r>
              <a:rPr lang="fr-FR" altLang="en-US" dirty="0">
                <a:solidFill>
                  <a:schemeClr val="tx2"/>
                </a:solidFill>
              </a:rPr>
              <a:t> in all situations</a:t>
            </a:r>
            <a:endParaRPr lang="en-US" altLang="en-US" dirty="0"/>
          </a:p>
        </p:txBody>
      </p:sp>
      <p:sp>
        <p:nvSpPr>
          <p:cNvPr id="11267" name="Date Placeholder 2"/>
          <p:cNvSpPr>
            <a:spLocks noGrp="1"/>
          </p:cNvSpPr>
          <p:nvPr>
            <p:ph type="dt" sz="half"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000" kern="1200" smtClean="0">
                <a:solidFill>
                  <a:schemeClr val="bg1"/>
                </a:solidFill>
                <a:latin typeface="Verdana" pitchFamily="34" charset="0"/>
                <a:ea typeface="Verdana" pitchFamily="34" charset="0"/>
                <a:cs typeface="Verdana"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3F84630A-54B9-4470-9ADA-E3BB4B3CF03F}" type="datetime1">
              <a:rPr lang="en-US" smtClean="0">
                <a:solidFill>
                  <a:srgbClr val="FFFFFF"/>
                </a:solidFill>
              </a:rPr>
              <a:t>6/20/2019</a:t>
            </a:fld>
            <a:endParaRPr lang="de-DE" altLang="en-US" sz="1000">
              <a:solidFill>
                <a:srgbClr val="FFFFFF"/>
              </a:solidFill>
            </a:endParaRPr>
          </a:p>
        </p:txBody>
      </p:sp>
      <p:sp>
        <p:nvSpPr>
          <p:cNvPr id="11268" name="Slide Number Placeholder 3"/>
          <p:cNvSpPr>
            <a:spLocks noGrp="1"/>
          </p:cNvSpPr>
          <p:nvPr>
            <p:ph type="sldNum" sz="quarter" idx="11"/>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r" rtl="0" fontAlgn="base">
              <a:spcBef>
                <a:spcPct val="0"/>
              </a:spcBef>
              <a:spcAft>
                <a:spcPct val="0"/>
              </a:spcAft>
              <a:defRPr sz="1000" kern="1200">
                <a:solidFill>
                  <a:schemeClr val="bg1"/>
                </a:solidFill>
                <a:latin typeface="Verdana" pitchFamily="34" charset="0"/>
                <a:ea typeface="Verdana" pitchFamily="34" charset="0"/>
                <a:cs typeface="Verdana"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956664DB-3783-4E44-8329-26173C8B20AB}" type="slidenum">
              <a:rPr lang="de-DE" smtClean="0">
                <a:solidFill>
                  <a:srgbClr val="FFFFFF"/>
                </a:solidFill>
              </a:rPr>
              <a:pPr>
                <a:defRPr/>
              </a:pPr>
              <a:t>14</a:t>
            </a:fld>
            <a:endParaRPr lang="de-DE" altLang="en-US" sz="1000">
              <a:solidFill>
                <a:srgbClr val="FFFFFF"/>
              </a:solidFill>
            </a:endParaRPr>
          </a:p>
        </p:txBody>
      </p:sp>
      <p:pic>
        <p:nvPicPr>
          <p:cNvPr id="11269" name="Picture 4" descr="Cam_Shaft"/>
          <p:cNvPicPr>
            <a:picLocks noChangeAspect="1" noChangeArrowheads="1"/>
          </p:cNvPicPr>
          <p:nvPr/>
        </p:nvPicPr>
        <p:blipFill>
          <a:blip r:embed="rId2">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250825" y="1646238"/>
            <a:ext cx="12874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cam-chatter"/>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74342" y="3352799"/>
            <a:ext cx="4119073" cy="411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6"/>
          <p:cNvSpPr txBox="1">
            <a:spLocks noChangeArrowheads="1"/>
          </p:cNvSpPr>
          <p:nvPr/>
        </p:nvSpPr>
        <p:spPr bwMode="auto">
          <a:xfrm>
            <a:off x="1983615" y="3460750"/>
            <a:ext cx="27502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lgn="ctr">
              <a:spcBef>
                <a:spcPct val="50000"/>
              </a:spcBef>
            </a:pPr>
            <a:r>
              <a:rPr lang="en-US" altLang="en-US" sz="1400" dirty="0">
                <a:solidFill>
                  <a:srgbClr val="000000"/>
                </a:solidFill>
              </a:rPr>
              <a:t>Fold mirror for vertical wall </a:t>
            </a:r>
            <a:r>
              <a:rPr lang="en-US" altLang="en-US" sz="1400" dirty="0" err="1">
                <a:solidFill>
                  <a:srgbClr val="000000"/>
                </a:solidFill>
              </a:rPr>
              <a:t>charterization</a:t>
            </a:r>
            <a:endParaRPr lang="en-US" altLang="en-US" sz="1400" dirty="0">
              <a:solidFill>
                <a:srgbClr val="000000"/>
              </a:solidFill>
            </a:endParaRPr>
          </a:p>
        </p:txBody>
      </p:sp>
      <p:pic>
        <p:nvPicPr>
          <p:cNvPr id="11272" name="Picture 7" descr="linnik fold mirr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844675"/>
            <a:ext cx="2819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273" name="Line 8"/>
          <p:cNvSpPr>
            <a:spLocks noChangeShapeType="1"/>
          </p:cNvSpPr>
          <p:nvPr/>
        </p:nvSpPr>
        <p:spPr bwMode="auto">
          <a:xfrm flipH="1">
            <a:off x="1258888" y="3086100"/>
            <a:ext cx="1981200" cy="533400"/>
          </a:xfrm>
          <a:prstGeom prst="line">
            <a:avLst/>
          </a:prstGeom>
          <a:noFill/>
          <a:ln w="571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74" name="TextBox 11"/>
          <p:cNvSpPr txBox="1">
            <a:spLocks noChangeArrowheads="1"/>
          </p:cNvSpPr>
          <p:nvPr/>
        </p:nvSpPr>
        <p:spPr bwMode="auto">
          <a:xfrm>
            <a:off x="2006601" y="4264922"/>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lgn="ctr" eaLnBrk="1" hangingPunct="1"/>
            <a:r>
              <a:rPr lang="fr-FR" altLang="en-US" sz="1800" i="1" dirty="0">
                <a:solidFill>
                  <a:schemeClr val="tx2"/>
                </a:solidFill>
              </a:rPr>
              <a:t>Sa = 0.1µm!!!</a:t>
            </a:r>
            <a:endParaRPr lang="en-US" altLang="en-US" sz="1800" i="1" dirty="0">
              <a:solidFill>
                <a:schemeClr val="tx2"/>
              </a:solidFill>
            </a:endParaRPr>
          </a:p>
        </p:txBody>
      </p:sp>
      <p:sp>
        <p:nvSpPr>
          <p:cNvPr id="2" name="Rounded Rectangle 1"/>
          <p:cNvSpPr/>
          <p:nvPr/>
        </p:nvSpPr>
        <p:spPr bwMode="auto">
          <a:xfrm>
            <a:off x="4572000" y="5076825"/>
            <a:ext cx="3478139" cy="116351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2000" dirty="0">
                <a:solidFill>
                  <a:srgbClr val="0071BC"/>
                </a:solidFill>
                <a:ea typeface="ＭＳ Ｐゴシック" pitchFamily="-80" charset="-128"/>
              </a:rPr>
              <a:t>No other optical profiling technique combines vertical resolution over large areas</a:t>
            </a:r>
          </a:p>
        </p:txBody>
      </p:sp>
      <p:pic>
        <p:nvPicPr>
          <p:cNvPr id="12"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8232"/>
          <a:stretch/>
        </p:blipFill>
        <p:spPr bwMode="auto">
          <a:xfrm>
            <a:off x="6759644" y="2877993"/>
            <a:ext cx="2306341" cy="190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IMG_058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076521" y="1646238"/>
            <a:ext cx="1677154" cy="1616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1"/>
          <p:cNvSpPr txBox="1">
            <a:spLocks noChangeArrowheads="1"/>
          </p:cNvSpPr>
          <p:nvPr/>
        </p:nvSpPr>
        <p:spPr bwMode="auto">
          <a:xfrm>
            <a:off x="6753675" y="2479922"/>
            <a:ext cx="2306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lgn="ctr" eaLnBrk="1" hangingPunct="1"/>
            <a:r>
              <a:rPr lang="fr-FR" altLang="en-US" sz="1800" i="1" dirty="0">
                <a:solidFill>
                  <a:schemeClr val="tx2"/>
                </a:solidFill>
              </a:rPr>
              <a:t>Sa = 0.03 µm !!!</a:t>
            </a:r>
            <a:endParaRPr lang="en-US" altLang="en-US" sz="1800" i="1" dirty="0">
              <a:solidFill>
                <a:schemeClr val="tx2"/>
              </a:solidFill>
            </a:endParaRPr>
          </a:p>
        </p:txBody>
      </p:sp>
      <p:sp>
        <p:nvSpPr>
          <p:cNvPr id="3" name="Footer Placeholder 2">
            <a:extLst>
              <a:ext uri="{FF2B5EF4-FFF2-40B4-BE49-F238E27FC236}">
                <a16:creationId xmlns:a16="http://schemas.microsoft.com/office/drawing/2014/main" id="{863B8073-2CCA-45A9-92F9-78704BD52CCB}"/>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312415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6FA3E-14F2-402A-92E2-49CB7DE7ED30}"/>
              </a:ext>
            </a:extLst>
          </p:cNvPr>
          <p:cNvSpPr>
            <a:spLocks noGrp="1"/>
          </p:cNvSpPr>
          <p:nvPr>
            <p:ph type="title"/>
          </p:nvPr>
        </p:nvSpPr>
        <p:spPr/>
        <p:txBody>
          <a:bodyPr/>
          <a:lstStyle/>
          <a:p>
            <a:r>
              <a:rPr lang="en-US" dirty="0"/>
              <a:t>White Light Interferometry</a:t>
            </a:r>
            <a:br>
              <a:rPr lang="en-US" dirty="0"/>
            </a:br>
            <a:r>
              <a:rPr lang="en-US" dirty="0">
                <a:solidFill>
                  <a:schemeClr val="tx2"/>
                </a:solidFill>
              </a:rPr>
              <a:t>Large dynamic &amp; transfer function</a:t>
            </a:r>
            <a:endParaRPr lang="en-US" dirty="0"/>
          </a:p>
        </p:txBody>
      </p:sp>
      <p:sp>
        <p:nvSpPr>
          <p:cNvPr id="4" name="Espace réservé de la date 3">
            <a:extLst>
              <a:ext uri="{FF2B5EF4-FFF2-40B4-BE49-F238E27FC236}">
                <a16:creationId xmlns:a16="http://schemas.microsoft.com/office/drawing/2014/main" id="{5725965C-0FCF-47FB-B82B-AB7F38731C97}"/>
              </a:ext>
            </a:extLst>
          </p:cNvPr>
          <p:cNvSpPr>
            <a:spLocks noGrp="1"/>
          </p:cNvSpPr>
          <p:nvPr>
            <p:ph type="dt" sz="half" idx="10"/>
          </p:nvPr>
        </p:nvSpPr>
        <p:spPr/>
        <p:txBody>
          <a:bodyPr/>
          <a:lstStyle/>
          <a:p>
            <a:pPr>
              <a:defRPr/>
            </a:pPr>
            <a:fld id="{F7757D9E-3FD0-4C52-A512-3BC8D079A104}" type="datetime1">
              <a:rPr lang="en-US" smtClean="0"/>
              <a:t>6/20/2019</a:t>
            </a:fld>
            <a:endParaRPr lang="en-US"/>
          </a:p>
        </p:txBody>
      </p:sp>
      <p:sp>
        <p:nvSpPr>
          <p:cNvPr id="5" name="Espace réservé du numéro de diapositive 4">
            <a:extLst>
              <a:ext uri="{FF2B5EF4-FFF2-40B4-BE49-F238E27FC236}">
                <a16:creationId xmlns:a16="http://schemas.microsoft.com/office/drawing/2014/main" id="{DFD7135E-9B25-4D3C-8135-7C59E7D565FB}"/>
              </a:ext>
            </a:extLst>
          </p:cNvPr>
          <p:cNvSpPr>
            <a:spLocks noGrp="1"/>
          </p:cNvSpPr>
          <p:nvPr>
            <p:ph type="sldNum" sz="quarter" idx="11"/>
          </p:nvPr>
        </p:nvSpPr>
        <p:spPr/>
        <p:txBody>
          <a:bodyPr/>
          <a:lstStyle/>
          <a:p>
            <a:pPr>
              <a:defRPr/>
            </a:pPr>
            <a:fld id="{05604BE2-0B8F-4077-9310-B85CE4D13966}" type="slidenum">
              <a:rPr lang="en-US" smtClean="0"/>
              <a:pPr>
                <a:defRPr/>
              </a:pPr>
              <a:t>15</a:t>
            </a:fld>
            <a:endParaRPr lang="en-US"/>
          </a:p>
        </p:txBody>
      </p:sp>
      <p:sp>
        <p:nvSpPr>
          <p:cNvPr id="6" name="Espace réservé du pied de page 5">
            <a:extLst>
              <a:ext uri="{FF2B5EF4-FFF2-40B4-BE49-F238E27FC236}">
                <a16:creationId xmlns:a16="http://schemas.microsoft.com/office/drawing/2014/main" id="{B27CD448-D27D-4F4C-9224-6333138DB17C}"/>
              </a:ext>
            </a:extLst>
          </p:cNvPr>
          <p:cNvSpPr>
            <a:spLocks noGrp="1"/>
          </p:cNvSpPr>
          <p:nvPr>
            <p:ph type="ftr" sz="quarter" idx="12"/>
          </p:nvPr>
        </p:nvSpPr>
        <p:spPr/>
        <p:txBody>
          <a:bodyPr/>
          <a:lstStyle/>
          <a:p>
            <a:pPr>
              <a:defRPr/>
            </a:pPr>
            <a:r>
              <a:rPr lang="en-US"/>
              <a:t>Bruker Confidential</a:t>
            </a:r>
            <a:endParaRPr lang="en-US" dirty="0"/>
          </a:p>
        </p:txBody>
      </p:sp>
      <p:pic>
        <p:nvPicPr>
          <p:cNvPr id="7" name="Picture 15">
            <a:extLst>
              <a:ext uri="{FF2B5EF4-FFF2-40B4-BE49-F238E27FC236}">
                <a16:creationId xmlns:a16="http://schemas.microsoft.com/office/drawing/2014/main" id="{733D8173-7E50-4D36-8A49-C7D8CF7D54B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304737" y="2159977"/>
            <a:ext cx="2268220" cy="830580"/>
          </a:xfrm>
          <a:prstGeom prst="rect">
            <a:avLst/>
          </a:prstGeom>
        </p:spPr>
      </p:pic>
      <p:pic>
        <p:nvPicPr>
          <p:cNvPr id="8" name="Picture 16">
            <a:extLst>
              <a:ext uri="{FF2B5EF4-FFF2-40B4-BE49-F238E27FC236}">
                <a16:creationId xmlns:a16="http://schemas.microsoft.com/office/drawing/2014/main" id="{77F44E27-573F-4AE1-B831-4FB6D8F919A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83465" y="3692841"/>
            <a:ext cx="2310765" cy="450850"/>
          </a:xfrm>
          <a:prstGeom prst="rect">
            <a:avLst/>
          </a:prstGeom>
        </p:spPr>
      </p:pic>
      <p:pic>
        <p:nvPicPr>
          <p:cNvPr id="9" name="Picture 17">
            <a:extLst>
              <a:ext uri="{FF2B5EF4-FFF2-40B4-BE49-F238E27FC236}">
                <a16:creationId xmlns:a16="http://schemas.microsoft.com/office/drawing/2014/main" id="{96EBD18B-3389-4F27-8136-9CC372BDCED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48870" y="4845975"/>
            <a:ext cx="2179955" cy="476885"/>
          </a:xfrm>
          <a:prstGeom prst="rect">
            <a:avLst/>
          </a:prstGeom>
        </p:spPr>
      </p:pic>
      <p:sp>
        <p:nvSpPr>
          <p:cNvPr id="10" name="Rectangle 9">
            <a:extLst>
              <a:ext uri="{FF2B5EF4-FFF2-40B4-BE49-F238E27FC236}">
                <a16:creationId xmlns:a16="http://schemas.microsoft.com/office/drawing/2014/main" id="{A4DB8775-2E7B-442A-9B3B-55F541576F69}"/>
              </a:ext>
            </a:extLst>
          </p:cNvPr>
          <p:cNvSpPr/>
          <p:nvPr/>
        </p:nvSpPr>
        <p:spPr>
          <a:xfrm>
            <a:off x="6130636" y="1624169"/>
            <a:ext cx="2616422"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Sa= 2.85µm – </a:t>
            </a:r>
            <a:r>
              <a:rPr lang="en-US"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dirty="0">
                <a:latin typeface="Calibri" panose="020F0502020204030204" pitchFamily="34" charset="0"/>
                <a:ea typeface="Calibri" panose="020F0502020204030204" pitchFamily="34" charset="0"/>
                <a:cs typeface="Times New Roman" panose="02020603050405020304" pitchFamily="18" charset="0"/>
              </a:rPr>
              <a:t>c &gt; 0.8mm</a:t>
            </a:r>
            <a:endParaRPr lang="en-US" dirty="0"/>
          </a:p>
        </p:txBody>
      </p:sp>
      <p:sp>
        <p:nvSpPr>
          <p:cNvPr id="11" name="Rectangle 10">
            <a:extLst>
              <a:ext uri="{FF2B5EF4-FFF2-40B4-BE49-F238E27FC236}">
                <a16:creationId xmlns:a16="http://schemas.microsoft.com/office/drawing/2014/main" id="{CD28D6BB-50A1-4C00-A099-67603EFF0D51}"/>
              </a:ext>
            </a:extLst>
          </p:cNvPr>
          <p:cNvSpPr/>
          <p:nvPr/>
        </p:nvSpPr>
        <p:spPr>
          <a:xfrm>
            <a:off x="5759541" y="3157033"/>
            <a:ext cx="3358612"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Sa= 1.06µm – 0.08mm&lt;</a:t>
            </a:r>
            <a:r>
              <a:rPr lang="en-US"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fr-FR" dirty="0">
                <a:latin typeface="Calibri" panose="020F0502020204030204" pitchFamily="34" charset="0"/>
                <a:ea typeface="Calibri" panose="020F0502020204030204" pitchFamily="34" charset="0"/>
                <a:cs typeface="Times New Roman" panose="02020603050405020304" pitchFamily="18" charset="0"/>
              </a:rPr>
              <a:t> &lt;0.8mm</a:t>
            </a:r>
            <a:endParaRPr lang="en-US" dirty="0"/>
          </a:p>
        </p:txBody>
      </p:sp>
      <p:sp>
        <p:nvSpPr>
          <p:cNvPr id="12" name="Rectangle 11">
            <a:extLst>
              <a:ext uri="{FF2B5EF4-FFF2-40B4-BE49-F238E27FC236}">
                <a16:creationId xmlns:a16="http://schemas.microsoft.com/office/drawing/2014/main" id="{418FFFDE-0CB4-45E6-ACF0-04EE4D7299D3}"/>
              </a:ext>
            </a:extLst>
          </p:cNvPr>
          <p:cNvSpPr/>
          <p:nvPr/>
        </p:nvSpPr>
        <p:spPr>
          <a:xfrm>
            <a:off x="5668971" y="4310167"/>
            <a:ext cx="3539752"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Sa=0.25µm – 0.008mm&lt;</a:t>
            </a:r>
            <a:r>
              <a:rPr lang="en-US"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fr-FR" dirty="0">
                <a:latin typeface="Calibri" panose="020F0502020204030204" pitchFamily="34" charset="0"/>
                <a:ea typeface="Calibri" panose="020F0502020204030204" pitchFamily="34" charset="0"/>
                <a:cs typeface="Times New Roman" panose="02020603050405020304" pitchFamily="18" charset="0"/>
              </a:rPr>
              <a:t> &lt;0.08mm</a:t>
            </a:r>
            <a:endParaRPr lang="en-US" dirty="0"/>
          </a:p>
        </p:txBody>
      </p:sp>
      <p:sp>
        <p:nvSpPr>
          <p:cNvPr id="19" name="TextBox 18">
            <a:extLst>
              <a:ext uri="{FF2B5EF4-FFF2-40B4-BE49-F238E27FC236}">
                <a16:creationId xmlns:a16="http://schemas.microsoft.com/office/drawing/2014/main" id="{55C2E37F-37E5-45DD-A25B-264FD773CB68}"/>
              </a:ext>
            </a:extLst>
          </p:cNvPr>
          <p:cNvSpPr txBox="1"/>
          <p:nvPr/>
        </p:nvSpPr>
        <p:spPr>
          <a:xfrm>
            <a:off x="5946078" y="5533883"/>
            <a:ext cx="2895599" cy="830997"/>
          </a:xfrm>
          <a:prstGeom prst="rect">
            <a:avLst/>
          </a:prstGeom>
          <a:noFill/>
        </p:spPr>
        <p:txBody>
          <a:bodyPr wrap="square" rtlCol="0">
            <a:spAutoFit/>
          </a:bodyPr>
          <a:lstStyle/>
          <a:p>
            <a:pPr algn="ctr"/>
            <a:r>
              <a:rPr lang="en-US" sz="1600" i="1" dirty="0"/>
              <a:t>Surface component</a:t>
            </a:r>
          </a:p>
          <a:p>
            <a:pPr algn="ctr"/>
            <a:r>
              <a:rPr lang="en-US" sz="1600" i="1" dirty="0"/>
              <a:t>Full vertical range: </a:t>
            </a:r>
            <a:r>
              <a:rPr lang="en-US" sz="1600" b="1" i="1" dirty="0">
                <a:solidFill>
                  <a:schemeClr val="tx2"/>
                </a:solidFill>
              </a:rPr>
              <a:t>10µm</a:t>
            </a:r>
          </a:p>
          <a:p>
            <a:pPr algn="ctr"/>
            <a:r>
              <a:rPr lang="en-US" sz="1600" i="1" dirty="0"/>
              <a:t>True vertical resolution: </a:t>
            </a:r>
            <a:r>
              <a:rPr lang="en-US" sz="1600" b="1" i="1" dirty="0">
                <a:solidFill>
                  <a:schemeClr val="tx2"/>
                </a:solidFill>
              </a:rPr>
              <a:t>1nm</a:t>
            </a:r>
          </a:p>
        </p:txBody>
      </p:sp>
      <p:sp>
        <p:nvSpPr>
          <p:cNvPr id="20" name="Rounded Rectangle 1">
            <a:extLst>
              <a:ext uri="{FF2B5EF4-FFF2-40B4-BE49-F238E27FC236}">
                <a16:creationId xmlns:a16="http://schemas.microsoft.com/office/drawing/2014/main" id="{CB263DF9-ADAE-4674-A45A-5F7B8EB7D288}"/>
              </a:ext>
            </a:extLst>
          </p:cNvPr>
          <p:cNvSpPr/>
          <p:nvPr/>
        </p:nvSpPr>
        <p:spPr bwMode="auto">
          <a:xfrm>
            <a:off x="685800" y="4949943"/>
            <a:ext cx="3576885" cy="1167879"/>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2000" dirty="0">
                <a:solidFill>
                  <a:srgbClr val="0071BC"/>
                </a:solidFill>
                <a:ea typeface="ＭＳ Ｐゴシック" pitchFamily="-80" charset="-128"/>
              </a:rPr>
              <a:t>Unique vertical sensitivity versus all other non-contact profiling techniques</a:t>
            </a:r>
          </a:p>
        </p:txBody>
      </p:sp>
      <p:pic>
        <p:nvPicPr>
          <p:cNvPr id="17410" name="Picture 2" descr="C:\Users\SAMUEL~1.LES\AppData\Local\Temp\SNAGHTML277e01be.PNG">
            <a:extLst>
              <a:ext uri="{FF2B5EF4-FFF2-40B4-BE49-F238E27FC236}">
                <a16:creationId xmlns:a16="http://schemas.microsoft.com/office/drawing/2014/main" id="{40BD62A8-E36A-4504-B0FE-1A6A0109A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97" y="2981754"/>
            <a:ext cx="4464066" cy="13256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88BFB0E-6D43-4372-A478-37AB8298CA8E}"/>
              </a:ext>
            </a:extLst>
          </p:cNvPr>
          <p:cNvSpPr txBox="1"/>
          <p:nvPr/>
        </p:nvSpPr>
        <p:spPr>
          <a:xfrm>
            <a:off x="1109198" y="2159977"/>
            <a:ext cx="2541864" cy="830997"/>
          </a:xfrm>
          <a:prstGeom prst="rect">
            <a:avLst/>
          </a:prstGeom>
          <a:noFill/>
        </p:spPr>
        <p:txBody>
          <a:bodyPr wrap="square" rtlCol="0">
            <a:spAutoFit/>
          </a:bodyPr>
          <a:lstStyle/>
          <a:p>
            <a:pPr algn="ctr"/>
            <a:r>
              <a:rPr lang="en-US" sz="1600" b="1" i="1" dirty="0">
                <a:solidFill>
                  <a:schemeClr val="tx2"/>
                </a:solidFill>
              </a:rPr>
              <a:t>2 images</a:t>
            </a:r>
          </a:p>
          <a:p>
            <a:pPr algn="ctr"/>
            <a:r>
              <a:rPr lang="en-US" sz="1600" b="1" i="1" dirty="0">
                <a:solidFill>
                  <a:schemeClr val="tx2"/>
                </a:solidFill>
              </a:rPr>
              <a:t>4.02 x 1.74 mm²</a:t>
            </a:r>
          </a:p>
          <a:p>
            <a:pPr algn="ctr"/>
            <a:r>
              <a:rPr lang="en-US" sz="1600" b="1" i="1" dirty="0">
                <a:solidFill>
                  <a:schemeClr val="tx2"/>
                </a:solidFill>
              </a:rPr>
              <a:t>3.6µm lateral resolution</a:t>
            </a:r>
          </a:p>
        </p:txBody>
      </p:sp>
      <p:cxnSp>
        <p:nvCxnSpPr>
          <p:cNvPr id="23" name="Straight Arrow Connector 22">
            <a:extLst>
              <a:ext uri="{FF2B5EF4-FFF2-40B4-BE49-F238E27FC236}">
                <a16:creationId xmlns:a16="http://schemas.microsoft.com/office/drawing/2014/main" id="{ABAAB0E3-E9B3-4FEE-A1B0-FAE6078CDF1F}"/>
              </a:ext>
            </a:extLst>
          </p:cNvPr>
          <p:cNvCxnSpPr>
            <a:stCxn id="17410" idx="3"/>
            <a:endCxn id="7" idx="1"/>
          </p:cNvCxnSpPr>
          <p:nvPr/>
        </p:nvCxnSpPr>
        <p:spPr bwMode="auto">
          <a:xfrm flipV="1">
            <a:off x="4612163" y="2575267"/>
            <a:ext cx="1692574" cy="1069299"/>
          </a:xfrm>
          <a:prstGeom prst="straightConnector1">
            <a:avLst/>
          </a:prstGeom>
          <a:solidFill>
            <a:schemeClr val="accent1"/>
          </a:solidFill>
          <a:ln w="19050" cap="flat" cmpd="sng" algn="ctr">
            <a:solidFill>
              <a:schemeClr val="tx2"/>
            </a:solidFill>
            <a:prstDash val="dash"/>
            <a:round/>
            <a:headEnd type="none" w="med" len="med"/>
            <a:tailEnd type="triangle"/>
          </a:ln>
          <a:effectLst/>
        </p:spPr>
      </p:cxnSp>
      <p:cxnSp>
        <p:nvCxnSpPr>
          <p:cNvPr id="25" name="Straight Arrow Connector 24">
            <a:extLst>
              <a:ext uri="{FF2B5EF4-FFF2-40B4-BE49-F238E27FC236}">
                <a16:creationId xmlns:a16="http://schemas.microsoft.com/office/drawing/2014/main" id="{08E52476-F59F-480C-A156-1AD3B6C3F087}"/>
              </a:ext>
            </a:extLst>
          </p:cNvPr>
          <p:cNvCxnSpPr>
            <a:cxnSpLocks/>
            <a:stCxn id="17410" idx="3"/>
            <a:endCxn id="8" idx="1"/>
          </p:cNvCxnSpPr>
          <p:nvPr/>
        </p:nvCxnSpPr>
        <p:spPr bwMode="auto">
          <a:xfrm>
            <a:off x="4612163" y="3644566"/>
            <a:ext cx="1671302" cy="273700"/>
          </a:xfrm>
          <a:prstGeom prst="straightConnector1">
            <a:avLst/>
          </a:prstGeom>
          <a:solidFill>
            <a:schemeClr val="accent1"/>
          </a:solidFill>
          <a:ln w="19050" cap="flat" cmpd="sng" algn="ctr">
            <a:solidFill>
              <a:schemeClr val="tx2"/>
            </a:solidFill>
            <a:prstDash val="dash"/>
            <a:round/>
            <a:headEnd type="none" w="med" len="med"/>
            <a:tailEnd type="triangle"/>
          </a:ln>
          <a:effectLst/>
        </p:spPr>
      </p:cxnSp>
      <p:cxnSp>
        <p:nvCxnSpPr>
          <p:cNvPr id="28" name="Straight Arrow Connector 27">
            <a:extLst>
              <a:ext uri="{FF2B5EF4-FFF2-40B4-BE49-F238E27FC236}">
                <a16:creationId xmlns:a16="http://schemas.microsoft.com/office/drawing/2014/main" id="{548FA3AE-E6D6-4429-8D1A-F3EDD6C53801}"/>
              </a:ext>
            </a:extLst>
          </p:cNvPr>
          <p:cNvCxnSpPr>
            <a:cxnSpLocks/>
            <a:stCxn id="17410" idx="3"/>
            <a:endCxn id="9" idx="1"/>
          </p:cNvCxnSpPr>
          <p:nvPr/>
        </p:nvCxnSpPr>
        <p:spPr bwMode="auto">
          <a:xfrm>
            <a:off x="4612163" y="3644566"/>
            <a:ext cx="1736707" cy="1439852"/>
          </a:xfrm>
          <a:prstGeom prst="straightConnector1">
            <a:avLst/>
          </a:prstGeom>
          <a:solidFill>
            <a:schemeClr val="accent1"/>
          </a:solidFill>
          <a:ln w="19050" cap="flat" cmpd="sng" algn="ctr">
            <a:solidFill>
              <a:schemeClr val="tx2"/>
            </a:solidFill>
            <a:prstDash val="dash"/>
            <a:round/>
            <a:headEnd type="none" w="med" len="med"/>
            <a:tailEnd type="triangle"/>
          </a:ln>
          <a:effectLst/>
        </p:spPr>
      </p:cxnSp>
    </p:spTree>
    <p:extLst>
      <p:ext uri="{BB962C8B-B14F-4D97-AF65-F5344CB8AC3E}">
        <p14:creationId xmlns:p14="http://schemas.microsoft.com/office/powerpoint/2010/main" val="262847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0" y="3136392"/>
            <a:ext cx="9144000" cy="538591"/>
          </a:xfrm>
        </p:spPr>
        <p:txBody>
          <a:bodyPr/>
          <a:lstStyle/>
          <a:p>
            <a:r>
              <a:rPr lang="en-GB" dirty="0"/>
              <a:t>Beyond mean roughness</a:t>
            </a:r>
            <a:endParaRPr lang="en-US" dirty="0"/>
          </a:p>
        </p:txBody>
      </p:sp>
    </p:spTree>
    <p:extLst>
      <p:ext uri="{BB962C8B-B14F-4D97-AF65-F5344CB8AC3E}">
        <p14:creationId xmlns:p14="http://schemas.microsoft.com/office/powerpoint/2010/main" val="46404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C344-935E-4302-B6A9-019CE14DC485}"/>
              </a:ext>
            </a:extLst>
          </p:cNvPr>
          <p:cNvSpPr>
            <a:spLocks noGrp="1"/>
          </p:cNvSpPr>
          <p:nvPr>
            <p:ph type="title"/>
          </p:nvPr>
        </p:nvSpPr>
        <p:spPr/>
        <p:txBody>
          <a:bodyPr/>
          <a:lstStyle/>
          <a:p>
            <a:r>
              <a:rPr lang="en-US" dirty="0"/>
              <a:t>Roughness measurement</a:t>
            </a:r>
            <a:br>
              <a:rPr lang="en-US" dirty="0"/>
            </a:br>
            <a:r>
              <a:rPr lang="en-US" dirty="0">
                <a:solidFill>
                  <a:schemeClr val="tx2"/>
                </a:solidFill>
              </a:rPr>
              <a:t>Why Ra or Sa are not enough?</a:t>
            </a:r>
            <a:endParaRPr lang="en-US" dirty="0"/>
          </a:p>
        </p:txBody>
      </p:sp>
      <p:pic>
        <p:nvPicPr>
          <p:cNvPr id="13314" name="Picture 2" descr="C:\Users\SAMUEL~1.LES\AppData\Local\Temp\SNAGHTML136c63a.PNG">
            <a:extLst>
              <a:ext uri="{FF2B5EF4-FFF2-40B4-BE49-F238E27FC236}">
                <a16:creationId xmlns:a16="http://schemas.microsoft.com/office/drawing/2014/main" id="{D9627FCA-3143-4A5E-B344-6CAC028E4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50" y="2095970"/>
            <a:ext cx="2672783" cy="36337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CBC203-8274-4C5B-AC82-B4A117D079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30057" y="1793965"/>
            <a:ext cx="3707932" cy="4503826"/>
          </a:xfrm>
          <a:prstGeom prst="rect">
            <a:avLst/>
          </a:prstGeom>
        </p:spPr>
      </p:pic>
      <p:sp>
        <p:nvSpPr>
          <p:cNvPr id="4" name="TextBox 3">
            <a:extLst>
              <a:ext uri="{FF2B5EF4-FFF2-40B4-BE49-F238E27FC236}">
                <a16:creationId xmlns:a16="http://schemas.microsoft.com/office/drawing/2014/main" id="{83A02FAB-718E-4CC5-978F-00B0E5C6BB0E}"/>
              </a:ext>
            </a:extLst>
          </p:cNvPr>
          <p:cNvSpPr txBox="1"/>
          <p:nvPr/>
        </p:nvSpPr>
        <p:spPr>
          <a:xfrm>
            <a:off x="906011" y="5939406"/>
            <a:ext cx="2105637" cy="369332"/>
          </a:xfrm>
          <a:prstGeom prst="rect">
            <a:avLst/>
          </a:prstGeom>
          <a:noFill/>
        </p:spPr>
        <p:txBody>
          <a:bodyPr wrap="square" rtlCol="0">
            <a:spAutoFit/>
          </a:bodyPr>
          <a:lstStyle/>
          <a:p>
            <a:pPr algn="ctr"/>
            <a:r>
              <a:rPr lang="en-US" dirty="0"/>
              <a:t>Same Ra</a:t>
            </a:r>
          </a:p>
        </p:txBody>
      </p:sp>
      <p:sp>
        <p:nvSpPr>
          <p:cNvPr id="6" name="TextBox 5">
            <a:extLst>
              <a:ext uri="{FF2B5EF4-FFF2-40B4-BE49-F238E27FC236}">
                <a16:creationId xmlns:a16="http://schemas.microsoft.com/office/drawing/2014/main" id="{50B8F98D-3472-4D44-AF66-039862236A4F}"/>
              </a:ext>
            </a:extLst>
          </p:cNvPr>
          <p:cNvSpPr txBox="1"/>
          <p:nvPr/>
        </p:nvSpPr>
        <p:spPr>
          <a:xfrm>
            <a:off x="5331204" y="5939406"/>
            <a:ext cx="2105637" cy="369332"/>
          </a:xfrm>
          <a:prstGeom prst="rect">
            <a:avLst/>
          </a:prstGeom>
          <a:noFill/>
        </p:spPr>
        <p:txBody>
          <a:bodyPr wrap="square" rtlCol="0">
            <a:spAutoFit/>
          </a:bodyPr>
          <a:lstStyle/>
          <a:p>
            <a:pPr algn="ctr"/>
            <a:r>
              <a:rPr lang="en-US" dirty="0"/>
              <a:t>Same Sa</a:t>
            </a:r>
          </a:p>
        </p:txBody>
      </p:sp>
    </p:spTree>
    <p:extLst>
      <p:ext uri="{BB962C8B-B14F-4D97-AF65-F5344CB8AC3E}">
        <p14:creationId xmlns:p14="http://schemas.microsoft.com/office/powerpoint/2010/main" val="3714086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GB" dirty="0"/>
              <a:t>Case study</a:t>
            </a:r>
            <a:endParaRPr lang="en-US" dirty="0"/>
          </a:p>
        </p:txBody>
      </p:sp>
    </p:spTree>
    <p:extLst>
      <p:ext uri="{BB962C8B-B14F-4D97-AF65-F5344CB8AC3E}">
        <p14:creationId xmlns:p14="http://schemas.microsoft.com/office/powerpoint/2010/main" val="1239494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5279185E-F867-4A8A-A2D8-149614B9AB7D}"/>
              </a:ext>
            </a:extLst>
          </p:cNvPr>
          <p:cNvSpPr>
            <a:spLocks noGrp="1" noChangeArrowheads="1"/>
          </p:cNvSpPr>
          <p:nvPr>
            <p:ph type="title"/>
          </p:nvPr>
        </p:nvSpPr>
        <p:spPr/>
        <p:txBody>
          <a:bodyPr/>
          <a:lstStyle/>
          <a:p>
            <a:r>
              <a:rPr lang="en-US" altLang="en-US" dirty="0"/>
              <a:t>GAR Strip Corrosion Measurements</a:t>
            </a:r>
            <a:br>
              <a:rPr lang="en-US" altLang="en-US" dirty="0"/>
            </a:br>
            <a:r>
              <a:rPr lang="en-US" altLang="en-US" dirty="0">
                <a:solidFill>
                  <a:schemeClr val="tx2"/>
                </a:solidFill>
              </a:rPr>
              <a:t>How top choose cut-off?</a:t>
            </a:r>
          </a:p>
        </p:txBody>
      </p:sp>
      <p:graphicFrame>
        <p:nvGraphicFramePr>
          <p:cNvPr id="472074" name="Object 10">
            <a:extLst>
              <a:ext uri="{FF2B5EF4-FFF2-40B4-BE49-F238E27FC236}">
                <a16:creationId xmlns:a16="http://schemas.microsoft.com/office/drawing/2014/main" id="{7F4EE3A0-411A-467A-9252-2F655E273BBB}"/>
              </a:ext>
            </a:extLst>
          </p:cNvPr>
          <p:cNvGraphicFramePr>
            <a:graphicFrameLocks noGrp="1" noChangeAspect="1"/>
          </p:cNvGraphicFramePr>
          <p:nvPr>
            <p:ph sz="quarter" idx="13"/>
            <p:extLst>
              <p:ext uri="{D42A27DB-BD31-4B8C-83A1-F6EECF244321}">
                <p14:modId xmlns:p14="http://schemas.microsoft.com/office/powerpoint/2010/main" val="336578394"/>
              </p:ext>
            </p:extLst>
          </p:nvPr>
        </p:nvGraphicFramePr>
        <p:xfrm>
          <a:off x="245695" y="4038600"/>
          <a:ext cx="4863200" cy="2452468"/>
        </p:xfrm>
        <a:graphic>
          <a:graphicData uri="http://schemas.openxmlformats.org/presentationml/2006/ole">
            <mc:AlternateContent xmlns:mc="http://schemas.openxmlformats.org/markup-compatibility/2006">
              <mc:Choice xmlns:v="urn:schemas-microsoft-com:vml" Requires="v">
                <p:oleObj spid="_x0000_s15404" name="Chart" r:id="rId4" imgW="9707728" imgH="4892040" progId="Excel.Chart.8">
                  <p:embed/>
                </p:oleObj>
              </mc:Choice>
              <mc:Fallback>
                <p:oleObj name="Chart" r:id="rId4" imgW="9707728" imgH="4892040" progId="Excel.Chart.8">
                  <p:embed/>
                  <p:pic>
                    <p:nvPicPr>
                      <p:cNvPr id="472074" name="Object 10">
                        <a:extLst>
                          <a:ext uri="{FF2B5EF4-FFF2-40B4-BE49-F238E27FC236}">
                            <a16:creationId xmlns:a16="http://schemas.microsoft.com/office/drawing/2014/main" id="{7F4EE3A0-411A-467A-9252-2F655E273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695" y="4038600"/>
                        <a:ext cx="4863200" cy="2452468"/>
                      </a:xfrm>
                      <a:prstGeom prst="rect">
                        <a:avLst/>
                      </a:prstGeom>
                      <a:noFill/>
                      <a:ln>
                        <a:noFill/>
                      </a:ln>
                      <a:effectLst/>
                    </p:spPr>
                  </p:pic>
                </p:oleObj>
              </mc:Fallback>
            </mc:AlternateContent>
          </a:graphicData>
        </a:graphic>
      </p:graphicFrame>
      <p:sp>
        <p:nvSpPr>
          <p:cNvPr id="472067" name="Rectangle 3">
            <a:extLst>
              <a:ext uri="{FF2B5EF4-FFF2-40B4-BE49-F238E27FC236}">
                <a16:creationId xmlns:a16="http://schemas.microsoft.com/office/drawing/2014/main" id="{9232C24E-C138-491A-8E7B-082E4ED2CB1D}"/>
              </a:ext>
            </a:extLst>
          </p:cNvPr>
          <p:cNvSpPr>
            <a:spLocks noGrp="1" noChangeArrowheads="1"/>
          </p:cNvSpPr>
          <p:nvPr>
            <p:ph sz="quarter" idx="14"/>
          </p:nvPr>
        </p:nvSpPr>
        <p:spPr/>
        <p:txBody>
          <a:bodyPr/>
          <a:lstStyle/>
          <a:p>
            <a:r>
              <a:rPr lang="en-US" altLang="en-US" sz="1600" dirty="0"/>
              <a:t>Examined various surface finishes for rate of corrosion over longer time period</a:t>
            </a:r>
          </a:p>
          <a:p>
            <a:r>
              <a:rPr lang="en-US" altLang="en-US" sz="1600" dirty="0"/>
              <a:t>Similar Trends on increasing roughness and randomness of the surface</a:t>
            </a:r>
          </a:p>
          <a:p>
            <a:r>
              <a:rPr lang="en-US" altLang="en-US" sz="1600" dirty="0"/>
              <a:t>Rougher surfaces corroded to greater degree </a:t>
            </a:r>
          </a:p>
        </p:txBody>
      </p:sp>
      <p:sp>
        <p:nvSpPr>
          <p:cNvPr id="11" name="Footer Placeholder 4">
            <a:extLst>
              <a:ext uri="{FF2B5EF4-FFF2-40B4-BE49-F238E27FC236}">
                <a16:creationId xmlns:a16="http://schemas.microsoft.com/office/drawing/2014/main" id="{F93143D2-9ACE-43C9-8E04-7C7B434FC754}"/>
              </a:ext>
            </a:extLst>
          </p:cNvPr>
          <p:cNvSpPr>
            <a:spLocks noGrp="1"/>
          </p:cNvSpPr>
          <p:nvPr>
            <p:ph type="ftr" sz="quarter" idx="17"/>
          </p:nvPr>
        </p:nvSpPr>
        <p:spPr/>
        <p:txBody>
          <a:bodyPr/>
          <a:lstStyle/>
          <a:p>
            <a:r>
              <a:rPr lang="en-US" altLang="en-US"/>
              <a:t>©2007 Veeco Instruments Inc.</a:t>
            </a:r>
            <a:endParaRPr lang="en-US" altLang="en-US" sz="1000"/>
          </a:p>
        </p:txBody>
      </p:sp>
      <p:grpSp>
        <p:nvGrpSpPr>
          <p:cNvPr id="472068" name="Group 4">
            <a:extLst>
              <a:ext uri="{FF2B5EF4-FFF2-40B4-BE49-F238E27FC236}">
                <a16:creationId xmlns:a16="http://schemas.microsoft.com/office/drawing/2014/main" id="{B22906D5-B04F-41FE-9115-8BC5DFF0E9F2}"/>
              </a:ext>
            </a:extLst>
          </p:cNvPr>
          <p:cNvGrpSpPr>
            <a:grpSpLocks/>
          </p:cNvGrpSpPr>
          <p:nvPr/>
        </p:nvGrpSpPr>
        <p:grpSpPr bwMode="auto">
          <a:xfrm>
            <a:off x="245695" y="1964972"/>
            <a:ext cx="4068660" cy="1828784"/>
            <a:chOff x="720" y="1584"/>
            <a:chExt cx="3854" cy="1781"/>
          </a:xfrm>
        </p:grpSpPr>
        <p:pic>
          <p:nvPicPr>
            <p:cNvPr id="472069" name="Picture 5">
              <a:extLst>
                <a:ext uri="{FF2B5EF4-FFF2-40B4-BE49-F238E27FC236}">
                  <a16:creationId xmlns:a16="http://schemas.microsoft.com/office/drawing/2014/main" id="{DB231A7A-F5C1-4C88-A95D-C702FABB87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1584"/>
              <a:ext cx="773" cy="1776"/>
            </a:xfrm>
            <a:prstGeom prst="rect">
              <a:avLst/>
            </a:prstGeom>
            <a:noFill/>
            <a:extLst>
              <a:ext uri="{909E8E84-426E-40DD-AFC4-6F175D3DCCD1}">
                <a14:hiddenFill xmlns:a14="http://schemas.microsoft.com/office/drawing/2010/main">
                  <a:solidFill>
                    <a:srgbClr val="FFFFFF"/>
                  </a:solidFill>
                </a14:hiddenFill>
              </a:ext>
            </a:extLst>
          </p:spPr>
        </p:pic>
        <p:pic>
          <p:nvPicPr>
            <p:cNvPr id="472070" name="Picture 6">
              <a:extLst>
                <a:ext uri="{FF2B5EF4-FFF2-40B4-BE49-F238E27FC236}">
                  <a16:creationId xmlns:a16="http://schemas.microsoft.com/office/drawing/2014/main" id="{7E724EB8-71D2-4327-893D-4AF0D94F4D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 y="1584"/>
              <a:ext cx="754" cy="1781"/>
            </a:xfrm>
            <a:prstGeom prst="rect">
              <a:avLst/>
            </a:prstGeom>
            <a:noFill/>
            <a:extLst>
              <a:ext uri="{909E8E84-426E-40DD-AFC4-6F175D3DCCD1}">
                <a14:hiddenFill xmlns:a14="http://schemas.microsoft.com/office/drawing/2010/main">
                  <a:solidFill>
                    <a:srgbClr val="FFFFFF"/>
                  </a:solidFill>
                </a14:hiddenFill>
              </a:ext>
            </a:extLst>
          </p:spPr>
        </p:pic>
        <p:pic>
          <p:nvPicPr>
            <p:cNvPr id="472071" name="Picture 7">
              <a:extLst>
                <a:ext uri="{FF2B5EF4-FFF2-40B4-BE49-F238E27FC236}">
                  <a16:creationId xmlns:a16="http://schemas.microsoft.com/office/drawing/2014/main" id="{784D6E7C-457F-47E3-8A40-3895F8F8F0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4" y="1584"/>
              <a:ext cx="787" cy="1781"/>
            </a:xfrm>
            <a:prstGeom prst="rect">
              <a:avLst/>
            </a:prstGeom>
            <a:noFill/>
            <a:extLst>
              <a:ext uri="{909E8E84-426E-40DD-AFC4-6F175D3DCCD1}">
                <a14:hiddenFill xmlns:a14="http://schemas.microsoft.com/office/drawing/2010/main">
                  <a:solidFill>
                    <a:srgbClr val="FFFFFF"/>
                  </a:solidFill>
                </a14:hiddenFill>
              </a:ext>
            </a:extLst>
          </p:spPr>
        </p:pic>
        <p:pic>
          <p:nvPicPr>
            <p:cNvPr id="472072" name="Picture 8">
              <a:extLst>
                <a:ext uri="{FF2B5EF4-FFF2-40B4-BE49-F238E27FC236}">
                  <a16:creationId xmlns:a16="http://schemas.microsoft.com/office/drawing/2014/main" id="{034B2652-FAFA-494F-AB90-CDB744FA70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4" y="1584"/>
              <a:ext cx="1070" cy="1757"/>
            </a:xfrm>
            <a:prstGeom prst="rect">
              <a:avLst/>
            </a:prstGeom>
            <a:noFill/>
            <a:extLst>
              <a:ext uri="{909E8E84-426E-40DD-AFC4-6F175D3DCCD1}">
                <a14:hiddenFill xmlns:a14="http://schemas.microsoft.com/office/drawing/2010/main">
                  <a:solidFill>
                    <a:srgbClr val="FFFFFF"/>
                  </a:solidFill>
                </a14:hiddenFill>
              </a:ext>
            </a:extLst>
          </p:spPr>
        </p:pic>
      </p:grpSp>
      <p:sp>
        <p:nvSpPr>
          <p:cNvPr id="472073" name="Rectangle 9">
            <a:extLst>
              <a:ext uri="{FF2B5EF4-FFF2-40B4-BE49-F238E27FC236}">
                <a16:creationId xmlns:a16="http://schemas.microsoft.com/office/drawing/2014/main" id="{0D654796-91EF-43E3-B326-EFED3B4CDBA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US"/>
          </a:p>
        </p:txBody>
      </p:sp>
      <p:sp>
        <p:nvSpPr>
          <p:cNvPr id="2" name="Rectangle: Rounded Corners 1">
            <a:extLst>
              <a:ext uri="{FF2B5EF4-FFF2-40B4-BE49-F238E27FC236}">
                <a16:creationId xmlns:a16="http://schemas.microsoft.com/office/drawing/2014/main" id="{477D1E57-48B3-4D49-9C6C-05864604048A}"/>
              </a:ext>
            </a:extLst>
          </p:cNvPr>
          <p:cNvSpPr/>
          <p:nvPr/>
        </p:nvSpPr>
        <p:spPr bwMode="auto">
          <a:xfrm>
            <a:off x="981512" y="4874004"/>
            <a:ext cx="654341" cy="528506"/>
          </a:xfrm>
          <a:prstGeom prst="round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3" name="TextBox 2">
            <a:extLst>
              <a:ext uri="{FF2B5EF4-FFF2-40B4-BE49-F238E27FC236}">
                <a16:creationId xmlns:a16="http://schemas.microsoft.com/office/drawing/2014/main" id="{E2DC33B8-3A95-424A-9F06-764FC5327241}"/>
              </a:ext>
            </a:extLst>
          </p:cNvPr>
          <p:cNvSpPr txBox="1"/>
          <p:nvPr/>
        </p:nvSpPr>
        <p:spPr>
          <a:xfrm>
            <a:off x="967102" y="4596377"/>
            <a:ext cx="683160" cy="307777"/>
          </a:xfrm>
          <a:prstGeom prst="rect">
            <a:avLst/>
          </a:prstGeom>
          <a:noFill/>
        </p:spPr>
        <p:txBody>
          <a:bodyPr wrap="square" rtlCol="0">
            <a:spAutoFit/>
          </a:bodyPr>
          <a:lstStyle/>
          <a:p>
            <a:pPr algn="ctr"/>
            <a:r>
              <a:rPr lang="en-US" sz="1400" dirty="0">
                <a:solidFill>
                  <a:schemeClr val="tx2"/>
                </a:solidFill>
              </a:rPr>
              <a:t>Same</a:t>
            </a:r>
          </a:p>
        </p:txBody>
      </p:sp>
      <p:sp>
        <p:nvSpPr>
          <p:cNvPr id="14" name="Rectangle: Rounded Corners 13">
            <a:extLst>
              <a:ext uri="{FF2B5EF4-FFF2-40B4-BE49-F238E27FC236}">
                <a16:creationId xmlns:a16="http://schemas.microsoft.com/office/drawing/2014/main" id="{CB8F30E7-CD9A-4C3D-8675-C1174334835C}"/>
              </a:ext>
            </a:extLst>
          </p:cNvPr>
          <p:cNvSpPr/>
          <p:nvPr/>
        </p:nvSpPr>
        <p:spPr bwMode="auto">
          <a:xfrm>
            <a:off x="1677317" y="5131248"/>
            <a:ext cx="1324805" cy="602646"/>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B050"/>
              </a:solidFill>
              <a:effectLst/>
              <a:latin typeface="Arial" charset="0"/>
              <a:ea typeface="ＭＳ Ｐゴシック" pitchFamily="-80" charset="-128"/>
            </a:endParaRPr>
          </a:p>
        </p:txBody>
      </p:sp>
      <p:sp>
        <p:nvSpPr>
          <p:cNvPr id="15" name="TextBox 14">
            <a:extLst>
              <a:ext uri="{FF2B5EF4-FFF2-40B4-BE49-F238E27FC236}">
                <a16:creationId xmlns:a16="http://schemas.microsoft.com/office/drawing/2014/main" id="{F58A119C-EAD4-4CB9-9B3C-CCD16F5F6FF8}"/>
              </a:ext>
            </a:extLst>
          </p:cNvPr>
          <p:cNvSpPr txBox="1"/>
          <p:nvPr/>
        </p:nvSpPr>
        <p:spPr>
          <a:xfrm>
            <a:off x="1870708" y="4823471"/>
            <a:ext cx="1000079" cy="307777"/>
          </a:xfrm>
          <a:prstGeom prst="rect">
            <a:avLst/>
          </a:prstGeom>
          <a:noFill/>
        </p:spPr>
        <p:txBody>
          <a:bodyPr wrap="square" rtlCol="0">
            <a:spAutoFit/>
          </a:bodyPr>
          <a:lstStyle/>
          <a:p>
            <a:pPr algn="ctr"/>
            <a:r>
              <a:rPr lang="en-US" sz="1400" dirty="0">
                <a:solidFill>
                  <a:srgbClr val="00B050"/>
                </a:solidFill>
              </a:rPr>
              <a:t>Different</a:t>
            </a:r>
          </a:p>
        </p:txBody>
      </p:sp>
      <p:sp>
        <p:nvSpPr>
          <p:cNvPr id="4" name="Rectangle: Rounded Corners 3">
            <a:extLst>
              <a:ext uri="{FF2B5EF4-FFF2-40B4-BE49-F238E27FC236}">
                <a16:creationId xmlns:a16="http://schemas.microsoft.com/office/drawing/2014/main" id="{00A972DA-A10E-49CF-9ECF-9559A8176BE4}"/>
              </a:ext>
            </a:extLst>
          </p:cNvPr>
          <p:cNvSpPr/>
          <p:nvPr/>
        </p:nvSpPr>
        <p:spPr bwMode="auto">
          <a:xfrm>
            <a:off x="5493434" y="4661288"/>
            <a:ext cx="2942821" cy="1141693"/>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2"/>
                </a:solidFill>
                <a:effectLst/>
                <a:latin typeface="Arial" charset="0"/>
                <a:ea typeface="ＭＳ Ｐゴシック" pitchFamily="-80" charset="-128"/>
              </a:rPr>
              <a:t>Power Spectrum Density gives indication on which cut-off to select</a:t>
            </a:r>
          </a:p>
        </p:txBody>
      </p:sp>
      <p:cxnSp>
        <p:nvCxnSpPr>
          <p:cNvPr id="6" name="Straight Arrow Connector 5">
            <a:extLst>
              <a:ext uri="{FF2B5EF4-FFF2-40B4-BE49-F238E27FC236}">
                <a16:creationId xmlns:a16="http://schemas.microsoft.com/office/drawing/2014/main" id="{38EA8B00-AF36-4EB2-939D-D19ED53208B4}"/>
              </a:ext>
            </a:extLst>
          </p:cNvPr>
          <p:cNvCxnSpPr/>
          <p:nvPr/>
        </p:nvCxnSpPr>
        <p:spPr bwMode="auto">
          <a:xfrm flipV="1">
            <a:off x="3184758" y="5240305"/>
            <a:ext cx="0" cy="665545"/>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sp>
        <p:nvSpPr>
          <p:cNvPr id="7" name="TextBox 6">
            <a:extLst>
              <a:ext uri="{FF2B5EF4-FFF2-40B4-BE49-F238E27FC236}">
                <a16:creationId xmlns:a16="http://schemas.microsoft.com/office/drawing/2014/main" id="{D67D4E4D-A0D8-4B39-94AD-040EDE1F93BD}"/>
              </a:ext>
            </a:extLst>
          </p:cNvPr>
          <p:cNvSpPr txBox="1"/>
          <p:nvPr/>
        </p:nvSpPr>
        <p:spPr>
          <a:xfrm>
            <a:off x="3002122" y="4932528"/>
            <a:ext cx="796257" cy="307777"/>
          </a:xfrm>
          <a:prstGeom prst="rect">
            <a:avLst/>
          </a:prstGeom>
          <a:noFill/>
        </p:spPr>
        <p:txBody>
          <a:bodyPr wrap="square" rtlCol="0">
            <a:spAutoFit/>
          </a:bodyPr>
          <a:lstStyle/>
          <a:p>
            <a:pPr algn="ctr"/>
            <a:r>
              <a:rPr lang="en-US" sz="1400" dirty="0"/>
              <a:t>High</a:t>
            </a:r>
          </a:p>
        </p:txBody>
      </p:sp>
      <p:sp>
        <p:nvSpPr>
          <p:cNvPr id="20" name="TextBox 19">
            <a:extLst>
              <a:ext uri="{FF2B5EF4-FFF2-40B4-BE49-F238E27FC236}">
                <a16:creationId xmlns:a16="http://schemas.microsoft.com/office/drawing/2014/main" id="{843770AA-1A6E-4E5D-A5A6-C00A591F5730}"/>
              </a:ext>
            </a:extLst>
          </p:cNvPr>
          <p:cNvSpPr txBox="1"/>
          <p:nvPr/>
        </p:nvSpPr>
        <p:spPr>
          <a:xfrm>
            <a:off x="3045550" y="5649093"/>
            <a:ext cx="796257" cy="307777"/>
          </a:xfrm>
          <a:prstGeom prst="rect">
            <a:avLst/>
          </a:prstGeom>
          <a:noFill/>
        </p:spPr>
        <p:txBody>
          <a:bodyPr wrap="square" rtlCol="0">
            <a:spAutoFit/>
          </a:bodyPr>
          <a:lstStyle/>
          <a:p>
            <a:pPr algn="ctr"/>
            <a:r>
              <a:rPr lang="en-US" sz="1400" dirty="0"/>
              <a:t>Low</a:t>
            </a:r>
          </a:p>
        </p:txBody>
      </p:sp>
      <p:sp>
        <p:nvSpPr>
          <p:cNvPr id="5" name="TextBox 4">
            <a:extLst>
              <a:ext uri="{FF2B5EF4-FFF2-40B4-BE49-F238E27FC236}">
                <a16:creationId xmlns:a16="http://schemas.microsoft.com/office/drawing/2014/main" id="{7A2F9B12-0327-4A8C-8961-E24844FE572E}"/>
              </a:ext>
            </a:extLst>
          </p:cNvPr>
          <p:cNvSpPr txBox="1"/>
          <p:nvPr/>
        </p:nvSpPr>
        <p:spPr>
          <a:xfrm>
            <a:off x="3656115" y="1622999"/>
            <a:ext cx="964730" cy="369332"/>
          </a:xfrm>
          <a:prstGeom prst="rect">
            <a:avLst/>
          </a:prstGeom>
          <a:noFill/>
        </p:spPr>
        <p:txBody>
          <a:bodyPr wrap="square" rtlCol="0">
            <a:spAutoFit/>
          </a:bodyPr>
          <a:lstStyle/>
          <a:p>
            <a:r>
              <a:rPr lang="en-US" dirty="0">
                <a:solidFill>
                  <a:srgbClr val="FF0066"/>
                </a:solidFill>
              </a:rPr>
              <a:t>Peaks</a:t>
            </a:r>
          </a:p>
        </p:txBody>
      </p:sp>
      <p:sp>
        <p:nvSpPr>
          <p:cNvPr id="21" name="TextBox 20">
            <a:extLst>
              <a:ext uri="{FF2B5EF4-FFF2-40B4-BE49-F238E27FC236}">
                <a16:creationId xmlns:a16="http://schemas.microsoft.com/office/drawing/2014/main" id="{1C63094E-9981-48F0-9C6C-1146F86A65D8}"/>
              </a:ext>
            </a:extLst>
          </p:cNvPr>
          <p:cNvSpPr txBox="1"/>
          <p:nvPr/>
        </p:nvSpPr>
        <p:spPr>
          <a:xfrm>
            <a:off x="3699543" y="3719190"/>
            <a:ext cx="964730" cy="369332"/>
          </a:xfrm>
          <a:prstGeom prst="rect">
            <a:avLst/>
          </a:prstGeom>
          <a:noFill/>
        </p:spPr>
        <p:txBody>
          <a:bodyPr wrap="square" rtlCol="0">
            <a:spAutoFit/>
          </a:bodyPr>
          <a:lstStyle/>
          <a:p>
            <a:r>
              <a:rPr lang="en-US" dirty="0">
                <a:solidFill>
                  <a:schemeClr val="tx2"/>
                </a:solidFill>
              </a:rPr>
              <a:t>Valleys</a:t>
            </a:r>
          </a:p>
        </p:txBody>
      </p:sp>
    </p:spTree>
    <p:extLst>
      <p:ext uri="{BB962C8B-B14F-4D97-AF65-F5344CB8AC3E}">
        <p14:creationId xmlns:p14="http://schemas.microsoft.com/office/powerpoint/2010/main" val="76476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EBC6-FE84-40E0-8B89-9599B20CD326}"/>
              </a:ext>
            </a:extLst>
          </p:cNvPr>
          <p:cNvSpPr>
            <a:spLocks noGrp="1"/>
          </p:cNvSpPr>
          <p:nvPr>
            <p:ph type="title"/>
          </p:nvPr>
        </p:nvSpPr>
        <p:spPr/>
        <p:txBody>
          <a:bodyPr/>
          <a:lstStyle/>
          <a:p>
            <a:r>
              <a:rPr lang="en-US" dirty="0"/>
              <a:t>Welcome to the webinar</a:t>
            </a:r>
          </a:p>
        </p:txBody>
      </p:sp>
      <p:sp>
        <p:nvSpPr>
          <p:cNvPr id="6" name="Content Placeholder 5">
            <a:extLst>
              <a:ext uri="{FF2B5EF4-FFF2-40B4-BE49-F238E27FC236}">
                <a16:creationId xmlns:a16="http://schemas.microsoft.com/office/drawing/2014/main" id="{3EB85556-612A-4D20-9E34-10D442A6703B}"/>
              </a:ext>
            </a:extLst>
          </p:cNvPr>
          <p:cNvSpPr>
            <a:spLocks noGrp="1"/>
          </p:cNvSpPr>
          <p:nvPr>
            <p:ph sz="quarter" idx="13"/>
          </p:nvPr>
        </p:nvSpPr>
        <p:spPr/>
        <p:txBody>
          <a:bodyPr/>
          <a:lstStyle/>
          <a:p>
            <a:r>
              <a:rPr lang="en-US" dirty="0"/>
              <a:t>For best audio experience, everyone is on mute</a:t>
            </a:r>
          </a:p>
          <a:p>
            <a:endParaRPr lang="en-US" dirty="0"/>
          </a:p>
          <a:p>
            <a:endParaRPr lang="en-US" dirty="0"/>
          </a:p>
          <a:p>
            <a:endParaRPr lang="en-US" dirty="0"/>
          </a:p>
          <a:p>
            <a:endParaRPr lang="en-US" dirty="0"/>
          </a:p>
          <a:p>
            <a:r>
              <a:rPr lang="en-US" dirty="0"/>
              <a:t>For question, use the Chat</a:t>
            </a:r>
          </a:p>
          <a:p>
            <a:endParaRPr lang="en-US" dirty="0"/>
          </a:p>
          <a:p>
            <a:endParaRPr lang="en-US" dirty="0"/>
          </a:p>
          <a:p>
            <a:endParaRPr lang="en-US" dirty="0"/>
          </a:p>
          <a:p>
            <a:r>
              <a:rPr lang="en-US" dirty="0"/>
              <a:t>Questions will be answered at end of webinar</a:t>
            </a:r>
          </a:p>
          <a:p>
            <a:endParaRPr lang="en-US" dirty="0"/>
          </a:p>
          <a:p>
            <a:r>
              <a:rPr lang="en-US" dirty="0"/>
              <a:t>Webinar is recorded and will be available offline</a:t>
            </a:r>
          </a:p>
          <a:p>
            <a:pPr lvl="1"/>
            <a:r>
              <a:rPr lang="en-US" dirty="0"/>
              <a:t>Feel free to share &amp; forward to colleagues</a:t>
            </a:r>
          </a:p>
        </p:txBody>
      </p:sp>
      <p:sp>
        <p:nvSpPr>
          <p:cNvPr id="3" name="Date Placeholder 2">
            <a:extLst>
              <a:ext uri="{FF2B5EF4-FFF2-40B4-BE49-F238E27FC236}">
                <a16:creationId xmlns:a16="http://schemas.microsoft.com/office/drawing/2014/main" id="{AB47639E-D63F-4248-B6E6-7D588636A776}"/>
              </a:ext>
            </a:extLst>
          </p:cNvPr>
          <p:cNvSpPr>
            <a:spLocks noGrp="1"/>
          </p:cNvSpPr>
          <p:nvPr>
            <p:ph type="dt" sz="half" idx="14"/>
          </p:nvPr>
        </p:nvSpPr>
        <p:spPr/>
        <p:txBody>
          <a:bodyPr/>
          <a:lstStyle/>
          <a:p>
            <a:pPr>
              <a:defRPr/>
            </a:pPr>
            <a:fld id="{1020111E-6273-48D3-9335-88EDA2EF00FE}" type="datetime1">
              <a:rPr lang="en-US" smtClean="0"/>
              <a:t>6/20/2019</a:t>
            </a:fld>
            <a:endParaRPr lang="de-DE" dirty="0"/>
          </a:p>
        </p:txBody>
      </p:sp>
      <p:sp>
        <p:nvSpPr>
          <p:cNvPr id="4" name="Slide Number Placeholder 3">
            <a:extLst>
              <a:ext uri="{FF2B5EF4-FFF2-40B4-BE49-F238E27FC236}">
                <a16:creationId xmlns:a16="http://schemas.microsoft.com/office/drawing/2014/main" id="{F91ADF1B-FD1D-406F-826F-4DCADF677C5B}"/>
              </a:ext>
            </a:extLst>
          </p:cNvPr>
          <p:cNvSpPr>
            <a:spLocks noGrp="1"/>
          </p:cNvSpPr>
          <p:nvPr>
            <p:ph type="sldNum" sz="quarter" idx="15"/>
          </p:nvPr>
        </p:nvSpPr>
        <p:spPr/>
        <p:txBody>
          <a:bodyPr/>
          <a:lstStyle/>
          <a:p>
            <a:pPr>
              <a:defRPr/>
            </a:pPr>
            <a:fld id="{956664DB-3783-4E44-8329-26173C8B20AB}" type="slidenum">
              <a:rPr lang="de-DE" smtClean="0"/>
              <a:pPr>
                <a:defRPr/>
              </a:pPr>
              <a:t>2</a:t>
            </a:fld>
            <a:endParaRPr lang="de-DE"/>
          </a:p>
        </p:txBody>
      </p:sp>
      <p:sp>
        <p:nvSpPr>
          <p:cNvPr id="5" name="Footer Placeholder 4">
            <a:extLst>
              <a:ext uri="{FF2B5EF4-FFF2-40B4-BE49-F238E27FC236}">
                <a16:creationId xmlns:a16="http://schemas.microsoft.com/office/drawing/2014/main" id="{EBAEB1AE-5B56-4818-AF2D-B7D3CE76360D}"/>
              </a:ext>
            </a:extLst>
          </p:cNvPr>
          <p:cNvSpPr>
            <a:spLocks noGrp="1"/>
          </p:cNvSpPr>
          <p:nvPr>
            <p:ph type="ftr" sz="quarter" idx="16"/>
          </p:nvPr>
        </p:nvSpPr>
        <p:spPr/>
        <p:txBody>
          <a:bodyPr/>
          <a:lstStyle/>
          <a:p>
            <a:pPr>
              <a:defRPr/>
            </a:pPr>
            <a:r>
              <a:rPr lang="en-US"/>
              <a:t>Bruker Confidential</a:t>
            </a:r>
            <a:endParaRPr lang="en-US" dirty="0"/>
          </a:p>
        </p:txBody>
      </p:sp>
      <p:pic>
        <p:nvPicPr>
          <p:cNvPr id="7" name="Picture 6">
            <a:extLst>
              <a:ext uri="{FF2B5EF4-FFF2-40B4-BE49-F238E27FC236}">
                <a16:creationId xmlns:a16="http://schemas.microsoft.com/office/drawing/2014/main" id="{0E033F3F-969A-4B4C-9DB9-FCDBFBD393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01314" y="2080470"/>
            <a:ext cx="1006341" cy="1124126"/>
          </a:xfrm>
          <a:prstGeom prst="rect">
            <a:avLst/>
          </a:prstGeom>
        </p:spPr>
      </p:pic>
      <p:pic>
        <p:nvPicPr>
          <p:cNvPr id="8" name="Picture 7">
            <a:extLst>
              <a:ext uri="{FF2B5EF4-FFF2-40B4-BE49-F238E27FC236}">
                <a16:creationId xmlns:a16="http://schemas.microsoft.com/office/drawing/2014/main" id="{7A4AB44D-B7B4-4447-9EE9-4337E7DB10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13277" y="3027146"/>
            <a:ext cx="2209160" cy="1839747"/>
          </a:xfrm>
          <a:prstGeom prst="rect">
            <a:avLst/>
          </a:prstGeom>
        </p:spPr>
      </p:pic>
    </p:spTree>
    <p:extLst>
      <p:ext uri="{BB962C8B-B14F-4D97-AF65-F5344CB8AC3E}">
        <p14:creationId xmlns:p14="http://schemas.microsoft.com/office/powerpoint/2010/main" val="2246944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r>
              <a:rPr lang="en-US" altLang="en-US" dirty="0"/>
              <a:t>Reflectivity efficiency</a:t>
            </a:r>
            <a:br>
              <a:rPr lang="en-US" altLang="en-US" dirty="0"/>
            </a:br>
            <a:r>
              <a:rPr lang="en-US" altLang="en-US" dirty="0">
                <a:solidFill>
                  <a:schemeClr val="tx2"/>
                </a:solidFill>
              </a:rPr>
              <a:t>Al coated mirror</a:t>
            </a:r>
            <a:endParaRPr lang="en-US" altLang="en-US" dirty="0"/>
          </a:p>
        </p:txBody>
      </p:sp>
      <p:pic>
        <p:nvPicPr>
          <p:cNvPr id="3" name="Content Placeholder 2">
            <a:extLst>
              <a:ext uri="{FF2B5EF4-FFF2-40B4-BE49-F238E27FC236}">
                <a16:creationId xmlns:a16="http://schemas.microsoft.com/office/drawing/2014/main" id="{65ABBB6C-A7AF-45BC-BE29-C8F14ACA0EEB}"/>
              </a:ext>
            </a:extLst>
          </p:cNvPr>
          <p:cNvPicPr>
            <a:picLocks noGrp="1" noChangeAspect="1"/>
          </p:cNvPicPr>
          <p:nvPr>
            <p:ph sz="quarter" idx="13"/>
          </p:nvPr>
        </p:nvPicPr>
        <p:blipFill>
          <a:blip r:embed="rId3"/>
          <a:stretch>
            <a:fillRect/>
          </a:stretch>
        </p:blipFill>
        <p:spPr>
          <a:xfrm>
            <a:off x="251670" y="1752600"/>
            <a:ext cx="4778549" cy="4572000"/>
          </a:xfrm>
          <a:prstGeom prst="rect">
            <a:avLst/>
          </a:prstGeom>
        </p:spPr>
      </p:pic>
      <p:sp>
        <p:nvSpPr>
          <p:cNvPr id="2" name="Content Placeholder 1">
            <a:extLst>
              <a:ext uri="{FF2B5EF4-FFF2-40B4-BE49-F238E27FC236}">
                <a16:creationId xmlns:a16="http://schemas.microsoft.com/office/drawing/2014/main" id="{3278BAD8-54EF-4FA0-AEAA-E39E09DB3ABE}"/>
              </a:ext>
            </a:extLst>
          </p:cNvPr>
          <p:cNvSpPr>
            <a:spLocks noGrp="1"/>
          </p:cNvSpPr>
          <p:nvPr>
            <p:ph sz="quarter" idx="14"/>
          </p:nvPr>
        </p:nvSpPr>
        <p:spPr>
          <a:xfrm>
            <a:off x="5367040" y="1752600"/>
            <a:ext cx="3525290" cy="4572000"/>
          </a:xfrm>
        </p:spPr>
        <p:txBody>
          <a:bodyPr/>
          <a:lstStyle/>
          <a:p>
            <a:endParaRPr lang="fr-FR" altLang="en-US" dirty="0"/>
          </a:p>
          <a:p>
            <a:endParaRPr lang="fr-FR" altLang="en-US" dirty="0"/>
          </a:p>
          <a:p>
            <a:endParaRPr lang="fr-FR" altLang="en-US" dirty="0"/>
          </a:p>
          <a:p>
            <a:endParaRPr lang="fr-FR" altLang="en-US" dirty="0"/>
          </a:p>
          <a:p>
            <a:endParaRPr lang="fr-FR" altLang="en-US" dirty="0"/>
          </a:p>
          <a:p>
            <a:endParaRPr lang="fr-FR" altLang="en-US" dirty="0"/>
          </a:p>
          <a:p>
            <a:endParaRPr lang="fr-FR" altLang="en-US" dirty="0"/>
          </a:p>
          <a:p>
            <a:endParaRPr lang="fr-FR" altLang="en-US" dirty="0"/>
          </a:p>
          <a:p>
            <a:r>
              <a:rPr lang="fr-FR" altLang="en-US" sz="1600" dirty="0"/>
              <a:t>Power Spectrum </a:t>
            </a:r>
            <a:r>
              <a:rPr lang="fr-FR" altLang="en-US" sz="1600" dirty="0" err="1"/>
              <a:t>density</a:t>
            </a:r>
            <a:r>
              <a:rPr lang="fr-FR" altLang="en-US" sz="1600" dirty="0"/>
              <a:t> </a:t>
            </a:r>
            <a:r>
              <a:rPr lang="fr-FR" altLang="en-US" sz="1600" dirty="0" err="1"/>
              <a:t>emphasizes</a:t>
            </a:r>
            <a:r>
              <a:rPr lang="fr-FR" altLang="en-US" sz="1600" dirty="0"/>
              <a:t> </a:t>
            </a:r>
            <a:r>
              <a:rPr lang="fr-FR" altLang="en-US" sz="1600" dirty="0" err="1"/>
              <a:t>which</a:t>
            </a:r>
            <a:r>
              <a:rPr lang="fr-FR" altLang="en-US" sz="1600" dirty="0"/>
              <a:t> spatial </a:t>
            </a:r>
            <a:r>
              <a:rPr lang="fr-FR" altLang="en-US" sz="1600" dirty="0" err="1"/>
              <a:t>frequencies</a:t>
            </a:r>
            <a:r>
              <a:rPr lang="fr-FR" altLang="en-US" sz="1600" dirty="0"/>
              <a:t> are the </a:t>
            </a:r>
            <a:r>
              <a:rPr lang="fr-FR" altLang="en-US" sz="1600" dirty="0" err="1"/>
              <a:t>most</a:t>
            </a:r>
            <a:r>
              <a:rPr lang="fr-FR" altLang="en-US" sz="1600" dirty="0"/>
              <a:t> important</a:t>
            </a:r>
          </a:p>
          <a:p>
            <a:endParaRPr lang="fr-FR" altLang="en-US" sz="800" dirty="0"/>
          </a:p>
          <a:p>
            <a:r>
              <a:rPr lang="fr-FR" altLang="en-US" sz="1600" dirty="0"/>
              <a:t>In </a:t>
            </a:r>
            <a:r>
              <a:rPr lang="fr-FR" altLang="en-US" sz="1600" dirty="0" err="1"/>
              <a:t>this</a:t>
            </a:r>
            <a:r>
              <a:rPr lang="fr-FR" altLang="en-US" sz="1600" dirty="0"/>
              <a:t> case, </a:t>
            </a:r>
            <a:r>
              <a:rPr lang="fr-FR" altLang="en-US" sz="1600" dirty="0" err="1"/>
              <a:t>intermediate</a:t>
            </a:r>
            <a:r>
              <a:rPr lang="fr-FR" altLang="en-US" sz="1600" dirty="0"/>
              <a:t> spatial </a:t>
            </a:r>
            <a:r>
              <a:rPr lang="fr-FR" altLang="en-US" sz="1600" dirty="0" err="1"/>
              <a:t>frequencies</a:t>
            </a:r>
            <a:r>
              <a:rPr lang="fr-FR" altLang="en-US" sz="1600" dirty="0"/>
              <a:t> are key for </a:t>
            </a:r>
            <a:r>
              <a:rPr lang="fr-FR" altLang="en-US" sz="1600" dirty="0" err="1"/>
              <a:t>appearance</a:t>
            </a:r>
            <a:endParaRPr lang="en-US" altLang="en-US" sz="1600" dirty="0"/>
          </a:p>
          <a:p>
            <a:endParaRPr lang="en-US" dirty="0"/>
          </a:p>
        </p:txBody>
      </p:sp>
      <p:sp>
        <p:nvSpPr>
          <p:cNvPr id="8" name="Slide Number Placeholder 4"/>
          <p:cNvSpPr>
            <a:spLocks noGrp="1"/>
          </p:cNvSpPr>
          <p:nvPr>
            <p:ph type="sldNum" sz="quarter" idx="16"/>
          </p:nvPr>
        </p:nvSpPr>
        <p:spPr/>
        <p:txBody>
          <a:bodyPr/>
          <a:lstStyle/>
          <a:p>
            <a:fld id="{208A9F5B-5D5B-4639-9BF9-D24EA6C37747}" type="slidenum">
              <a:rPr lang="en-US" altLang="en-US"/>
              <a:pPr/>
              <a:t>20</a:t>
            </a:fld>
            <a:endParaRPr lang="en-US" altLang="en-US"/>
          </a:p>
        </p:txBody>
      </p:sp>
      <p:sp>
        <p:nvSpPr>
          <p:cNvPr id="4" name="Date Placeholder 3">
            <a:extLst>
              <a:ext uri="{FF2B5EF4-FFF2-40B4-BE49-F238E27FC236}">
                <a16:creationId xmlns:a16="http://schemas.microsoft.com/office/drawing/2014/main" id="{CDC0CDBC-3092-4AF3-9ED6-AB6DB68401DB}"/>
              </a:ext>
            </a:extLst>
          </p:cNvPr>
          <p:cNvSpPr>
            <a:spLocks noGrp="1"/>
          </p:cNvSpPr>
          <p:nvPr>
            <p:ph type="dt" sz="half" idx="15"/>
          </p:nvPr>
        </p:nvSpPr>
        <p:spPr/>
        <p:txBody>
          <a:bodyPr/>
          <a:lstStyle/>
          <a:p>
            <a:pPr>
              <a:defRPr/>
            </a:pPr>
            <a:fld id="{BA58262C-9ED8-4B51-8ADE-0C4F5C22CAE7}" type="datetime1">
              <a:rPr lang="en-US" smtClean="0"/>
              <a:t>6/20/2019</a:t>
            </a:fld>
            <a:endParaRPr lang="de-DE" dirty="0"/>
          </a:p>
        </p:txBody>
      </p:sp>
      <p:sp>
        <p:nvSpPr>
          <p:cNvPr id="5" name="Footer Placeholder 4">
            <a:extLst>
              <a:ext uri="{FF2B5EF4-FFF2-40B4-BE49-F238E27FC236}">
                <a16:creationId xmlns:a16="http://schemas.microsoft.com/office/drawing/2014/main" id="{A9031718-7247-4D1D-A0E3-4807BDA4A5B6}"/>
              </a:ext>
            </a:extLst>
          </p:cNvPr>
          <p:cNvSpPr>
            <a:spLocks noGrp="1"/>
          </p:cNvSpPr>
          <p:nvPr>
            <p:ph type="ftr" sz="quarter" idx="17"/>
          </p:nvPr>
        </p:nvSpPr>
        <p:spPr/>
        <p:txBody>
          <a:bodyPr/>
          <a:lstStyle/>
          <a:p>
            <a:pPr>
              <a:defRPr/>
            </a:pPr>
            <a:r>
              <a:rPr lang="de-DE"/>
              <a:t>Bruker Confidential</a:t>
            </a:r>
            <a:endParaRPr lang="de-DE" dirty="0"/>
          </a:p>
        </p:txBody>
      </p:sp>
      <p:pic>
        <p:nvPicPr>
          <p:cNvPr id="7" name="Picture 6">
            <a:extLst>
              <a:ext uri="{FF2B5EF4-FFF2-40B4-BE49-F238E27FC236}">
                <a16:creationId xmlns:a16="http://schemas.microsoft.com/office/drawing/2014/main" id="{E6CE194B-D415-4B03-A134-C59081BAB702}"/>
              </a:ext>
            </a:extLst>
          </p:cNvPr>
          <p:cNvPicPr>
            <a:picLocks noChangeAspect="1"/>
          </p:cNvPicPr>
          <p:nvPr/>
        </p:nvPicPr>
        <p:blipFill>
          <a:blip r:embed="rId4"/>
          <a:stretch>
            <a:fillRect/>
          </a:stretch>
        </p:blipFill>
        <p:spPr>
          <a:xfrm>
            <a:off x="6349966" y="1635126"/>
            <a:ext cx="2584928" cy="1463167"/>
          </a:xfrm>
          <a:prstGeom prst="rect">
            <a:avLst/>
          </a:prstGeom>
        </p:spPr>
      </p:pic>
      <p:pic>
        <p:nvPicPr>
          <p:cNvPr id="6" name="Picture 5">
            <a:extLst>
              <a:ext uri="{FF2B5EF4-FFF2-40B4-BE49-F238E27FC236}">
                <a16:creationId xmlns:a16="http://schemas.microsoft.com/office/drawing/2014/main" id="{4C73369C-C795-4A49-B3AF-E2ADC7E420E4}"/>
              </a:ext>
            </a:extLst>
          </p:cNvPr>
          <p:cNvPicPr>
            <a:picLocks noChangeAspect="1"/>
          </p:cNvPicPr>
          <p:nvPr/>
        </p:nvPicPr>
        <p:blipFill>
          <a:blip r:embed="rId5"/>
          <a:stretch>
            <a:fillRect/>
          </a:stretch>
        </p:blipFill>
        <p:spPr>
          <a:xfrm>
            <a:off x="5242346" y="2760724"/>
            <a:ext cx="2005758" cy="1487553"/>
          </a:xfrm>
          <a:prstGeom prst="rect">
            <a:avLst/>
          </a:prstGeom>
        </p:spPr>
      </p:pic>
    </p:spTree>
    <p:extLst>
      <p:ext uri="{BB962C8B-B14F-4D97-AF65-F5344CB8AC3E}">
        <p14:creationId xmlns:p14="http://schemas.microsoft.com/office/powerpoint/2010/main" val="221771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altLang="en-US" dirty="0"/>
              <a:t>Reflectivity efficiency</a:t>
            </a:r>
            <a:br>
              <a:rPr lang="en-US" altLang="en-US" dirty="0"/>
            </a:br>
            <a:r>
              <a:rPr lang="en-US" altLang="en-US" dirty="0">
                <a:solidFill>
                  <a:schemeClr val="tx2"/>
                </a:solidFill>
              </a:rPr>
              <a:t>Al coated mirror</a:t>
            </a:r>
            <a:endParaRPr lang="en-US" altLang="en-US" dirty="0"/>
          </a:p>
        </p:txBody>
      </p:sp>
      <p:pic>
        <p:nvPicPr>
          <p:cNvPr id="4" name="Content Placeholder 3">
            <a:extLst>
              <a:ext uri="{FF2B5EF4-FFF2-40B4-BE49-F238E27FC236}">
                <a16:creationId xmlns:a16="http://schemas.microsoft.com/office/drawing/2014/main" id="{3C613BC3-FD44-4553-9DFD-51AE474E252D}"/>
              </a:ext>
            </a:extLst>
          </p:cNvPr>
          <p:cNvPicPr>
            <a:picLocks noGrp="1" noChangeAspect="1"/>
          </p:cNvPicPr>
          <p:nvPr>
            <p:ph sz="quarter" idx="13"/>
          </p:nvPr>
        </p:nvPicPr>
        <p:blipFill rotWithShape="1">
          <a:blip r:embed="rId3"/>
          <a:srcRect l="24269"/>
          <a:stretch/>
        </p:blipFill>
        <p:spPr>
          <a:xfrm>
            <a:off x="762001" y="1634790"/>
            <a:ext cx="3430061" cy="4690145"/>
          </a:xfrm>
          <a:prstGeom prst="rect">
            <a:avLst/>
          </a:prstGeom>
        </p:spPr>
      </p:pic>
      <p:sp>
        <p:nvSpPr>
          <p:cNvPr id="2" name="Content Placeholder 1">
            <a:extLst>
              <a:ext uri="{FF2B5EF4-FFF2-40B4-BE49-F238E27FC236}">
                <a16:creationId xmlns:a16="http://schemas.microsoft.com/office/drawing/2014/main" id="{338FAA20-47FA-4BAA-95E4-86189B5A7EB5}"/>
              </a:ext>
            </a:extLst>
          </p:cNvPr>
          <p:cNvSpPr>
            <a:spLocks noGrp="1"/>
          </p:cNvSpPr>
          <p:nvPr>
            <p:ph sz="quarter" idx="14"/>
          </p:nvPr>
        </p:nvSpPr>
        <p:spPr>
          <a:xfrm>
            <a:off x="4655890" y="1752600"/>
            <a:ext cx="3726109" cy="4572000"/>
          </a:xfrm>
        </p:spPr>
        <p:txBody>
          <a:bodyPr/>
          <a:lstStyle/>
          <a:p>
            <a:r>
              <a:rPr lang="en-US" sz="1600" dirty="0"/>
              <a:t>Proper spatial filtering reveals through mean roughness Sa differences between mirrors</a:t>
            </a:r>
          </a:p>
          <a:p>
            <a:pPr lvl="3"/>
            <a:endParaRPr lang="en-US" sz="1000" dirty="0"/>
          </a:p>
          <a:p>
            <a:r>
              <a:rPr lang="en-US" sz="1600" dirty="0"/>
              <a:t>Increase of roughness amplitude also increases diffusion of light</a:t>
            </a:r>
          </a:p>
          <a:p>
            <a:pPr lvl="3"/>
            <a:endParaRPr lang="en-US" sz="1000" dirty="0"/>
          </a:p>
          <a:p>
            <a:r>
              <a:rPr lang="en-US" sz="1600" dirty="0"/>
              <a:t>Diffusion directly scopes with reflectivity efficiency</a:t>
            </a:r>
          </a:p>
          <a:p>
            <a:endParaRPr lang="en-US" sz="1600" dirty="0"/>
          </a:p>
        </p:txBody>
      </p:sp>
      <p:sp>
        <p:nvSpPr>
          <p:cNvPr id="7" name="Slide Number Placeholder 4"/>
          <p:cNvSpPr>
            <a:spLocks noGrp="1"/>
          </p:cNvSpPr>
          <p:nvPr>
            <p:ph type="sldNum" sz="quarter" idx="16"/>
          </p:nvPr>
        </p:nvSpPr>
        <p:spPr/>
        <p:txBody>
          <a:bodyPr/>
          <a:lstStyle/>
          <a:p>
            <a:fld id="{2E7197C1-9DFE-4140-872C-139553A2FA6D}" type="slidenum">
              <a:rPr lang="en-US" altLang="en-US"/>
              <a:pPr/>
              <a:t>21</a:t>
            </a:fld>
            <a:endParaRPr lang="en-US" altLang="en-US"/>
          </a:p>
        </p:txBody>
      </p:sp>
      <p:sp>
        <p:nvSpPr>
          <p:cNvPr id="5" name="Date Placeholder 4">
            <a:extLst>
              <a:ext uri="{FF2B5EF4-FFF2-40B4-BE49-F238E27FC236}">
                <a16:creationId xmlns:a16="http://schemas.microsoft.com/office/drawing/2014/main" id="{0DC8CEDE-87BF-4653-B2A6-E2FBE542F3E0}"/>
              </a:ext>
            </a:extLst>
          </p:cNvPr>
          <p:cNvSpPr>
            <a:spLocks noGrp="1"/>
          </p:cNvSpPr>
          <p:nvPr>
            <p:ph type="dt" sz="half" idx="15"/>
          </p:nvPr>
        </p:nvSpPr>
        <p:spPr/>
        <p:txBody>
          <a:bodyPr/>
          <a:lstStyle/>
          <a:p>
            <a:pPr>
              <a:defRPr/>
            </a:pPr>
            <a:fld id="{BC792CF1-2E36-4570-9D2D-B13756A0404B}" type="datetime1">
              <a:rPr lang="en-US" smtClean="0"/>
              <a:t>6/20/2019</a:t>
            </a:fld>
            <a:endParaRPr lang="de-DE" dirty="0"/>
          </a:p>
        </p:txBody>
      </p:sp>
      <p:sp>
        <p:nvSpPr>
          <p:cNvPr id="6" name="Footer Placeholder 5">
            <a:extLst>
              <a:ext uri="{FF2B5EF4-FFF2-40B4-BE49-F238E27FC236}">
                <a16:creationId xmlns:a16="http://schemas.microsoft.com/office/drawing/2014/main" id="{7981E56B-B778-4B91-91DA-47C987E7CF4F}"/>
              </a:ext>
            </a:extLst>
          </p:cNvPr>
          <p:cNvSpPr>
            <a:spLocks noGrp="1"/>
          </p:cNvSpPr>
          <p:nvPr>
            <p:ph type="ftr" sz="quarter" idx="17"/>
          </p:nvPr>
        </p:nvSpPr>
        <p:spPr>
          <a:xfrm>
            <a:off x="3349625" y="6542088"/>
            <a:ext cx="2895600" cy="363537"/>
          </a:xfrm>
        </p:spPr>
        <p:txBody>
          <a:bodyPr/>
          <a:lstStyle/>
          <a:p>
            <a:pPr>
              <a:defRPr/>
            </a:pPr>
            <a:r>
              <a:rPr lang="de-DE"/>
              <a:t>Bruker Confidential</a:t>
            </a:r>
            <a:endParaRPr lang="de-DE" dirty="0"/>
          </a:p>
        </p:txBody>
      </p:sp>
      <p:sp>
        <p:nvSpPr>
          <p:cNvPr id="8" name="TextBox 7">
            <a:extLst>
              <a:ext uri="{FF2B5EF4-FFF2-40B4-BE49-F238E27FC236}">
                <a16:creationId xmlns:a16="http://schemas.microsoft.com/office/drawing/2014/main" id="{09C1BD4D-DC57-418D-88A1-CA93871D476C}"/>
              </a:ext>
            </a:extLst>
          </p:cNvPr>
          <p:cNvSpPr txBox="1"/>
          <p:nvPr/>
        </p:nvSpPr>
        <p:spPr>
          <a:xfrm>
            <a:off x="1668013" y="1698106"/>
            <a:ext cx="1518408" cy="338554"/>
          </a:xfrm>
          <a:prstGeom prst="rect">
            <a:avLst/>
          </a:prstGeom>
          <a:noFill/>
        </p:spPr>
        <p:txBody>
          <a:bodyPr wrap="square" rtlCol="0">
            <a:spAutoFit/>
          </a:bodyPr>
          <a:lstStyle/>
          <a:p>
            <a:pPr algn="ctr"/>
            <a:r>
              <a:rPr lang="en-US" sz="1600" b="1" dirty="0"/>
              <a:t>Sa = 13.7nm</a:t>
            </a:r>
          </a:p>
        </p:txBody>
      </p:sp>
      <p:sp>
        <p:nvSpPr>
          <p:cNvPr id="15" name="TextBox 14">
            <a:extLst>
              <a:ext uri="{FF2B5EF4-FFF2-40B4-BE49-F238E27FC236}">
                <a16:creationId xmlns:a16="http://schemas.microsoft.com/office/drawing/2014/main" id="{C3B1169A-0FA0-49BF-A44A-8020BA9FE824}"/>
              </a:ext>
            </a:extLst>
          </p:cNvPr>
          <p:cNvSpPr txBox="1"/>
          <p:nvPr/>
        </p:nvSpPr>
        <p:spPr>
          <a:xfrm>
            <a:off x="1668013" y="4111640"/>
            <a:ext cx="1518408" cy="338554"/>
          </a:xfrm>
          <a:prstGeom prst="rect">
            <a:avLst/>
          </a:prstGeom>
          <a:noFill/>
        </p:spPr>
        <p:txBody>
          <a:bodyPr wrap="square" rtlCol="0">
            <a:spAutoFit/>
          </a:bodyPr>
          <a:lstStyle/>
          <a:p>
            <a:pPr algn="ctr"/>
            <a:r>
              <a:rPr lang="en-US" sz="1600" b="1" dirty="0"/>
              <a:t>Sa = 6.5 nm</a:t>
            </a:r>
          </a:p>
        </p:txBody>
      </p:sp>
      <p:cxnSp>
        <p:nvCxnSpPr>
          <p:cNvPr id="13" name="Straight Connector 12">
            <a:extLst>
              <a:ext uri="{FF2B5EF4-FFF2-40B4-BE49-F238E27FC236}">
                <a16:creationId xmlns:a16="http://schemas.microsoft.com/office/drawing/2014/main" id="{A6AB0D1C-5623-4E4F-8671-0FF35C2447A1}"/>
              </a:ext>
            </a:extLst>
          </p:cNvPr>
          <p:cNvCxnSpPr/>
          <p:nvPr/>
        </p:nvCxnSpPr>
        <p:spPr bwMode="auto">
          <a:xfrm>
            <a:off x="762001" y="1634790"/>
            <a:ext cx="0" cy="224894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19D7E48-7E58-430F-A764-8640164C4268}"/>
              </a:ext>
            </a:extLst>
          </p:cNvPr>
          <p:cNvCxnSpPr/>
          <p:nvPr/>
        </p:nvCxnSpPr>
        <p:spPr bwMode="auto">
          <a:xfrm>
            <a:off x="762001" y="4066898"/>
            <a:ext cx="0" cy="2248949"/>
          </a:xfrm>
          <a:prstGeom prst="line">
            <a:avLst/>
          </a:prstGeom>
          <a:solidFill>
            <a:schemeClr val="accent1"/>
          </a:solidFill>
          <a:ln w="38100" cap="flat" cmpd="sng" algn="ctr">
            <a:solidFill>
              <a:srgbClr val="00B05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2F7D2C15-80A7-443D-88FF-FF1F21B53883}"/>
              </a:ext>
            </a:extLst>
          </p:cNvPr>
          <p:cNvSpPr txBox="1"/>
          <p:nvPr/>
        </p:nvSpPr>
        <p:spPr>
          <a:xfrm rot="16200000">
            <a:off x="-611196" y="2483141"/>
            <a:ext cx="2273417" cy="369332"/>
          </a:xfrm>
          <a:prstGeom prst="rect">
            <a:avLst/>
          </a:prstGeom>
          <a:noFill/>
        </p:spPr>
        <p:txBody>
          <a:bodyPr wrap="square" rtlCol="0" anchor="ctr">
            <a:spAutoFit/>
          </a:bodyPr>
          <a:lstStyle/>
          <a:p>
            <a:pPr algn="ctr"/>
            <a:r>
              <a:rPr lang="en-US" dirty="0">
                <a:solidFill>
                  <a:srgbClr val="FF0000"/>
                </a:solidFill>
              </a:rPr>
              <a:t>Mate appearance</a:t>
            </a:r>
          </a:p>
        </p:txBody>
      </p:sp>
      <p:sp>
        <p:nvSpPr>
          <p:cNvPr id="20" name="TextBox 19">
            <a:extLst>
              <a:ext uri="{FF2B5EF4-FFF2-40B4-BE49-F238E27FC236}">
                <a16:creationId xmlns:a16="http://schemas.microsoft.com/office/drawing/2014/main" id="{417B4481-FFA3-4049-8A9F-339A58762E41}"/>
              </a:ext>
            </a:extLst>
          </p:cNvPr>
          <p:cNvSpPr txBox="1"/>
          <p:nvPr/>
        </p:nvSpPr>
        <p:spPr>
          <a:xfrm rot="16200000">
            <a:off x="-606530" y="4973712"/>
            <a:ext cx="2273417" cy="369332"/>
          </a:xfrm>
          <a:prstGeom prst="rect">
            <a:avLst/>
          </a:prstGeom>
          <a:noFill/>
        </p:spPr>
        <p:txBody>
          <a:bodyPr wrap="square" rtlCol="0" anchor="ctr">
            <a:spAutoFit/>
          </a:bodyPr>
          <a:lstStyle/>
          <a:p>
            <a:pPr algn="ctr"/>
            <a:r>
              <a:rPr lang="en-US" dirty="0">
                <a:solidFill>
                  <a:srgbClr val="00B050"/>
                </a:solidFill>
              </a:rPr>
              <a:t>Shiny appearance</a:t>
            </a:r>
          </a:p>
        </p:txBody>
      </p:sp>
    </p:spTree>
    <p:extLst>
      <p:ext uri="{BB962C8B-B14F-4D97-AF65-F5344CB8AC3E}">
        <p14:creationId xmlns:p14="http://schemas.microsoft.com/office/powerpoint/2010/main" val="40573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r>
              <a:rPr lang="en-US" dirty="0"/>
              <a:t>Quantification of opacity</a:t>
            </a:r>
            <a:br>
              <a:rPr lang="en-US" dirty="0"/>
            </a:br>
            <a:r>
              <a:rPr lang="en-US" dirty="0">
                <a:solidFill>
                  <a:schemeClr val="tx2"/>
                </a:solidFill>
              </a:rPr>
              <a:t>Glass manufacturing</a:t>
            </a:r>
            <a:endParaRPr lang="en-US" sz="2000" dirty="0"/>
          </a:p>
        </p:txBody>
      </p:sp>
      <p:sp>
        <p:nvSpPr>
          <p:cNvPr id="13314" name="Datumsplatzhalt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fld id="{FC189B5F-F9B6-4434-82B7-06AB4F7ECB3F}" type="datetime1">
              <a:rPr lang="en-US" sz="1000" smtClean="0">
                <a:solidFill>
                  <a:srgbClr val="FFFFFF"/>
                </a:solidFill>
              </a:rPr>
              <a:t>6/20/2019</a:t>
            </a:fld>
            <a:endParaRPr lang="en-US" sz="1000">
              <a:solidFill>
                <a:srgbClr val="FFFFFF"/>
              </a:solidFill>
            </a:endParaRPr>
          </a:p>
        </p:txBody>
      </p:sp>
      <p:sp>
        <p:nvSpPr>
          <p:cNvPr id="13315" name="Foliennummernplatzhalter 5"/>
          <p:cNvSpPr>
            <a:spLocks noGrp="1"/>
          </p:cNvSpPr>
          <p:nvPr>
            <p:ph type="sldNum" sz="quarter" idx="11"/>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algn="ctr" eaLnBrk="1" hangingPunct="1"/>
            <a:fld id="{FC572706-2590-4697-83E5-26C149A52DF0}" type="slidenum">
              <a:rPr lang="en-US" sz="1000" smtClean="0">
                <a:solidFill>
                  <a:srgbClr val="FFFFFF"/>
                </a:solidFill>
              </a:rPr>
              <a:pPr algn="ctr" eaLnBrk="1" hangingPunct="1"/>
              <a:t>22</a:t>
            </a:fld>
            <a:endParaRPr lang="en-US" sz="1000">
              <a:solidFill>
                <a:srgbClr val="FFFF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139099301"/>
              </p:ext>
            </p:extLst>
          </p:nvPr>
        </p:nvGraphicFramePr>
        <p:xfrm>
          <a:off x="3378870" y="1963687"/>
          <a:ext cx="2642003" cy="2363515"/>
        </p:xfrm>
        <a:graphic>
          <a:graphicData uri="http://schemas.openxmlformats.org/drawingml/2006/table">
            <a:tbl>
              <a:tblPr/>
              <a:tblGrid>
                <a:gridCol w="1866358">
                  <a:extLst>
                    <a:ext uri="{9D8B030D-6E8A-4147-A177-3AD203B41FA5}">
                      <a16:colId xmlns:a16="http://schemas.microsoft.com/office/drawing/2014/main" val="20000"/>
                    </a:ext>
                  </a:extLst>
                </a:gridCol>
                <a:gridCol w="775645">
                  <a:extLst>
                    <a:ext uri="{9D8B030D-6E8A-4147-A177-3AD203B41FA5}">
                      <a16:colId xmlns:a16="http://schemas.microsoft.com/office/drawing/2014/main" val="20002"/>
                    </a:ext>
                  </a:extLst>
                </a:gridCol>
              </a:tblGrid>
              <a:tr h="472703">
                <a:tc>
                  <a:txBody>
                    <a:bodyPr/>
                    <a:lstStyle/>
                    <a:p>
                      <a:pPr algn="ctr" fontAlgn="b"/>
                      <a:r>
                        <a:rPr lang="en-US" sz="1400" b="1" i="0" u="none" strike="noStrike" dirty="0">
                          <a:solidFill>
                            <a:srgbClr val="FFFFFF"/>
                          </a:solidFill>
                          <a:effectLst/>
                          <a:latin typeface="Calibri"/>
                        </a:rPr>
                        <a:t>Roughness filtered</a:t>
                      </a:r>
                    </a:p>
                  </a:txBody>
                  <a:tcPr marL="7620" marR="7620" marT="7620"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b"/>
                      <a:r>
                        <a:rPr lang="en-US" sz="1400" b="1" i="0" u="none" strike="noStrike" dirty="0" err="1">
                          <a:solidFill>
                            <a:srgbClr val="FFFFFF"/>
                          </a:solidFill>
                          <a:effectLst/>
                          <a:latin typeface="Calibri"/>
                        </a:rPr>
                        <a:t>Sku</a:t>
                      </a:r>
                      <a:endParaRPr lang="en-US" sz="1400" b="1" i="0" u="none" strike="noStrike" dirty="0">
                        <a:solidFill>
                          <a:srgbClr val="FFFFFF"/>
                        </a:solidFill>
                        <a:effectLst/>
                        <a:latin typeface="Calibri"/>
                      </a:endParaRP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2703">
                <a:tc>
                  <a:txBody>
                    <a:bodyPr/>
                    <a:lstStyle/>
                    <a:p>
                      <a:pPr algn="ctr" fontAlgn="b"/>
                      <a:r>
                        <a:rPr lang="en-US" sz="1400" b="0" i="0" u="none" strike="noStrike" dirty="0">
                          <a:solidFill>
                            <a:srgbClr val="000000"/>
                          </a:solidFill>
                          <a:effectLst/>
                          <a:latin typeface="Calibri"/>
                        </a:rPr>
                        <a:t>Rough Side</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dirty="0">
                          <a:solidFill>
                            <a:srgbClr val="000000"/>
                          </a:solidFill>
                          <a:effectLst/>
                          <a:latin typeface="Calibri"/>
                        </a:rPr>
                        <a:t>40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472703">
                <a:tc>
                  <a:txBody>
                    <a:bodyPr/>
                    <a:lstStyle/>
                    <a:p>
                      <a:pPr algn="ctr" fontAlgn="b"/>
                      <a:r>
                        <a:rPr lang="en-US" sz="1400" b="0" i="0" u="none" strike="noStrike" dirty="0">
                          <a:solidFill>
                            <a:srgbClr val="000000"/>
                          </a:solidFill>
                          <a:effectLst/>
                          <a:latin typeface="Calibri"/>
                        </a:rPr>
                        <a:t>Soft Side</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dirty="0">
                          <a:solidFill>
                            <a:srgbClr val="000000"/>
                          </a:solidFill>
                          <a:effectLst/>
                          <a:latin typeface="Calibri"/>
                        </a:rPr>
                        <a:t>10 000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472703">
                <a:tc>
                  <a:txBody>
                    <a:bodyPr/>
                    <a:lstStyle/>
                    <a:p>
                      <a:pPr algn="ctr" fontAlgn="b"/>
                      <a:r>
                        <a:rPr lang="en-US" sz="1400" b="0" i="0" u="none" strike="noStrike" dirty="0">
                          <a:solidFill>
                            <a:srgbClr val="000000"/>
                          </a:solidFill>
                          <a:effectLst/>
                          <a:latin typeface="Calibri"/>
                        </a:rPr>
                        <a:t>Mat Side</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dirty="0">
                          <a:solidFill>
                            <a:srgbClr val="000000"/>
                          </a:solidFill>
                          <a:effectLst/>
                          <a:latin typeface="Calibri"/>
                        </a:rPr>
                        <a:t>1 000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472703">
                <a:tc>
                  <a:txBody>
                    <a:bodyPr/>
                    <a:lstStyle/>
                    <a:p>
                      <a:pPr algn="ctr" fontAlgn="b"/>
                      <a:r>
                        <a:rPr lang="en-US" sz="1400" b="0" i="0" u="none" strike="noStrike" dirty="0">
                          <a:solidFill>
                            <a:srgbClr val="000000"/>
                          </a:solidFill>
                          <a:effectLst/>
                          <a:latin typeface="Calibri"/>
                        </a:rPr>
                        <a:t>Prism Side</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dirty="0">
                          <a:solidFill>
                            <a:srgbClr val="000000"/>
                          </a:solidFill>
                          <a:effectLst/>
                          <a:latin typeface="Calibri"/>
                        </a:rPr>
                        <a:t>200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0004"/>
                  </a:ext>
                </a:extLst>
              </a:tr>
            </a:tbl>
          </a:graphicData>
        </a:graphic>
      </p:graphicFrame>
      <p:pic>
        <p:nvPicPr>
          <p:cNvPr id="10"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92147" y="4809418"/>
            <a:ext cx="3203545" cy="1657006"/>
          </a:xfrm>
          <a:prstGeom prst="rect">
            <a:avLst/>
          </a:prstGeom>
          <a:effectLst>
            <a:softEdge rad="31750"/>
          </a:effectLst>
        </p:spPr>
      </p:pic>
      <p:pic>
        <p:nvPicPr>
          <p:cNvPr id="11" name="Picture 1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7461" y="2634680"/>
            <a:ext cx="3071369" cy="1588639"/>
          </a:xfrm>
          <a:prstGeom prst="rect">
            <a:avLst/>
          </a:prstGeom>
          <a:effectLst>
            <a:softEdge rad="31750"/>
          </a:effectLst>
        </p:spPr>
      </p:pic>
      <p:pic>
        <p:nvPicPr>
          <p:cNvPr id="12" name="Picture 1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7966" y="2093269"/>
            <a:ext cx="3203545" cy="1657006"/>
          </a:xfrm>
          <a:prstGeom prst="rect">
            <a:avLst/>
          </a:prstGeom>
          <a:effectLst>
            <a:softEdge rad="31750"/>
          </a:effectLst>
        </p:spPr>
      </p:pic>
      <p:pic>
        <p:nvPicPr>
          <p:cNvPr id="13" name="Picture 1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7966" y="4442502"/>
            <a:ext cx="3203545" cy="1657006"/>
          </a:xfrm>
          <a:prstGeom prst="rect">
            <a:avLst/>
          </a:prstGeom>
          <a:effectLst>
            <a:softEdge rad="31750"/>
          </a:effectLst>
        </p:spPr>
      </p:pic>
      <p:sp>
        <p:nvSpPr>
          <p:cNvPr id="3" name="Footer Placeholder 2">
            <a:extLst>
              <a:ext uri="{FF2B5EF4-FFF2-40B4-BE49-F238E27FC236}">
                <a16:creationId xmlns:a16="http://schemas.microsoft.com/office/drawing/2014/main" id="{5E27B3DE-C24A-4102-BB27-8726A92F9754}"/>
              </a:ext>
            </a:extLst>
          </p:cNvPr>
          <p:cNvSpPr>
            <a:spLocks noGrp="1"/>
          </p:cNvSpPr>
          <p:nvPr>
            <p:ph type="ftr" sz="quarter" idx="12"/>
          </p:nvPr>
        </p:nvSpPr>
        <p:spPr/>
        <p:txBody>
          <a:bodyPr/>
          <a:lstStyle/>
          <a:p>
            <a:pPr>
              <a:defRPr/>
            </a:pPr>
            <a:r>
              <a:rPr lang="en-US"/>
              <a:t>Bruker Confidential</a:t>
            </a:r>
            <a:endParaRPr lang="en-US" dirty="0"/>
          </a:p>
        </p:txBody>
      </p:sp>
      <p:cxnSp>
        <p:nvCxnSpPr>
          <p:cNvPr id="7" name="Straight Arrow Connector 6">
            <a:extLst>
              <a:ext uri="{FF2B5EF4-FFF2-40B4-BE49-F238E27FC236}">
                <a16:creationId xmlns:a16="http://schemas.microsoft.com/office/drawing/2014/main" id="{A359773F-BD61-4512-B6F6-3ADDD391B3B0}"/>
              </a:ext>
            </a:extLst>
          </p:cNvPr>
          <p:cNvCxnSpPr>
            <a:cxnSpLocks/>
          </p:cNvCxnSpPr>
          <p:nvPr/>
        </p:nvCxnSpPr>
        <p:spPr bwMode="auto">
          <a:xfrm>
            <a:off x="2819400" y="2124147"/>
            <a:ext cx="786631" cy="611015"/>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C9C116B7-23A6-4A3F-8AEE-7778C78E162D}"/>
              </a:ext>
            </a:extLst>
          </p:cNvPr>
          <p:cNvCxnSpPr>
            <a:cxnSpLocks/>
          </p:cNvCxnSpPr>
          <p:nvPr/>
        </p:nvCxnSpPr>
        <p:spPr bwMode="auto">
          <a:xfrm flipV="1">
            <a:off x="2860284" y="3254128"/>
            <a:ext cx="570343" cy="1213704"/>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DAAEDAC3-732B-415E-A3C9-6B54451D1078}"/>
              </a:ext>
            </a:extLst>
          </p:cNvPr>
          <p:cNvCxnSpPr>
            <a:cxnSpLocks/>
          </p:cNvCxnSpPr>
          <p:nvPr/>
        </p:nvCxnSpPr>
        <p:spPr bwMode="auto">
          <a:xfrm flipH="1" flipV="1">
            <a:off x="3667215" y="3735994"/>
            <a:ext cx="24932" cy="1137257"/>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F5B9CA51-E6B7-45BE-BEF5-72179ADC61A9}"/>
              </a:ext>
            </a:extLst>
          </p:cNvPr>
          <p:cNvCxnSpPr>
            <a:cxnSpLocks/>
          </p:cNvCxnSpPr>
          <p:nvPr/>
        </p:nvCxnSpPr>
        <p:spPr bwMode="auto">
          <a:xfrm flipH="1">
            <a:off x="5072338" y="3860980"/>
            <a:ext cx="1185123" cy="304250"/>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pic>
        <p:nvPicPr>
          <p:cNvPr id="29" name="Picture 28">
            <a:extLst>
              <a:ext uri="{FF2B5EF4-FFF2-40B4-BE49-F238E27FC236}">
                <a16:creationId xmlns:a16="http://schemas.microsoft.com/office/drawing/2014/main" id="{890EB895-9AA7-4351-B705-B05AA9D25D4B}"/>
              </a:ext>
            </a:extLst>
          </p:cNvPr>
          <p:cNvPicPr>
            <a:picLocks noChangeAspect="1"/>
          </p:cNvPicPr>
          <p:nvPr/>
        </p:nvPicPr>
        <p:blipFill>
          <a:blip r:embed="rId7"/>
          <a:stretch>
            <a:fillRect/>
          </a:stretch>
        </p:blipFill>
        <p:spPr>
          <a:xfrm rot="5400000">
            <a:off x="6964640" y="4418293"/>
            <a:ext cx="1657008" cy="192882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4DF2B70-891E-4BA5-9AA9-CC560D61A3E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28732" y="1542641"/>
            <a:ext cx="1400867" cy="1034382"/>
          </a:xfrm>
          <a:prstGeom prst="rect">
            <a:avLst/>
          </a:prstGeom>
        </p:spPr>
      </p:pic>
      <p:sp>
        <p:nvSpPr>
          <p:cNvPr id="5" name="TextBox 4">
            <a:extLst>
              <a:ext uri="{FF2B5EF4-FFF2-40B4-BE49-F238E27FC236}">
                <a16:creationId xmlns:a16="http://schemas.microsoft.com/office/drawing/2014/main" id="{5BA70A92-E96E-47E4-9571-07393808359C}"/>
              </a:ext>
            </a:extLst>
          </p:cNvPr>
          <p:cNvSpPr txBox="1"/>
          <p:nvPr/>
        </p:nvSpPr>
        <p:spPr>
          <a:xfrm>
            <a:off x="4629846" y="1646094"/>
            <a:ext cx="1962298" cy="338554"/>
          </a:xfrm>
          <a:prstGeom prst="rect">
            <a:avLst/>
          </a:prstGeom>
          <a:noFill/>
        </p:spPr>
        <p:txBody>
          <a:bodyPr wrap="square" rtlCol="0">
            <a:spAutoFit/>
          </a:bodyPr>
          <a:lstStyle/>
          <a:p>
            <a:pPr algn="ctr"/>
            <a:r>
              <a:rPr lang="en-US" sz="1600" i="1" dirty="0"/>
              <a:t>Kurtosis</a:t>
            </a:r>
          </a:p>
        </p:txBody>
      </p:sp>
    </p:spTree>
    <p:extLst>
      <p:ext uri="{BB962C8B-B14F-4D97-AF65-F5344CB8AC3E}">
        <p14:creationId xmlns:p14="http://schemas.microsoft.com/office/powerpoint/2010/main" val="126757970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58"/>
          <p:cNvSpPr>
            <a:spLocks noGrp="1" noChangeArrowheads="1"/>
          </p:cNvSpPr>
          <p:nvPr>
            <p:ph type="title"/>
          </p:nvPr>
        </p:nvSpPr>
        <p:spPr/>
        <p:txBody>
          <a:bodyPr/>
          <a:lstStyle/>
          <a:p>
            <a:r>
              <a:rPr lang="en-US" dirty="0"/>
              <a:t>Quantification of efficiency</a:t>
            </a:r>
            <a:br>
              <a:rPr lang="en-US" dirty="0"/>
            </a:br>
            <a:r>
              <a:rPr lang="en-US" dirty="0">
                <a:solidFill>
                  <a:schemeClr val="tx2"/>
                </a:solidFill>
              </a:rPr>
              <a:t>Solar Cell</a:t>
            </a:r>
          </a:p>
        </p:txBody>
      </p:sp>
      <p:sp>
        <p:nvSpPr>
          <p:cNvPr id="20482"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l" eaLnBrk="1" hangingPunct="1"/>
            <a:fld id="{ABA92639-86EB-4E37-BA67-AF1DF9B7DAEE}" type="slidenum">
              <a:rPr lang="en-US" sz="800" b="1" smtClean="0">
                <a:solidFill>
                  <a:srgbClr val="FFFFFF"/>
                </a:solidFill>
              </a:rPr>
              <a:pPr algn="l" eaLnBrk="1" hangingPunct="1"/>
              <a:t>23</a:t>
            </a:fld>
            <a:endParaRPr lang="en-US" sz="800" b="1">
              <a:solidFill>
                <a:srgbClr val="FFFFFF"/>
              </a:solidFill>
            </a:endParaRPr>
          </a:p>
        </p:txBody>
      </p:sp>
      <p:sp>
        <p:nvSpPr>
          <p:cNvPr id="20483" name="Slide Number Placeholder 4"/>
          <p:cNvSpPr txBox="1">
            <a:spLocks noGrp="1"/>
          </p:cNvSpPr>
          <p:nvPr/>
        </p:nvSpPr>
        <p:spPr bwMode="auto">
          <a:xfrm>
            <a:off x="47625" y="6729413"/>
            <a:ext cx="1143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EED4153-1E9D-4180-9F50-2ABF656F759C}" type="slidenum">
              <a:rPr lang="en-US" sz="800">
                <a:solidFill>
                  <a:srgbClr val="FFFFFF"/>
                </a:solidFill>
                <a:cs typeface="Arial" pitchFamily="34" charset="0"/>
              </a:rPr>
              <a:pPr eaLnBrk="1" hangingPunct="1"/>
              <a:t>23</a:t>
            </a:fld>
            <a:endParaRPr lang="en-US" sz="800">
              <a:solidFill>
                <a:srgbClr val="FFFFFF"/>
              </a:solidFill>
              <a:cs typeface="Arial" pitchFamily="34" charset="0"/>
            </a:endParaRPr>
          </a:p>
        </p:txBody>
      </p:sp>
      <p:pic>
        <p:nvPicPr>
          <p:cNvPr id="204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5045" t="2515" r="4153" b="7343"/>
          <a:stretch>
            <a:fillRect/>
          </a:stretch>
        </p:blipFill>
        <p:spPr bwMode="auto">
          <a:xfrm>
            <a:off x="47625" y="4391025"/>
            <a:ext cx="2943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6775" y="6132513"/>
            <a:ext cx="85248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4504" t="3186" r="4407" b="7867"/>
          <a:stretch>
            <a:fillRect/>
          </a:stretch>
        </p:blipFill>
        <p:spPr bwMode="auto">
          <a:xfrm>
            <a:off x="3114675" y="4410075"/>
            <a:ext cx="29527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65700" y="6132513"/>
            <a:ext cx="111283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16"/>
          <p:cNvSpPr txBox="1">
            <a:spLocks noChangeArrowheads="1"/>
          </p:cNvSpPr>
          <p:nvPr/>
        </p:nvSpPr>
        <p:spPr bwMode="auto">
          <a:xfrm>
            <a:off x="4551363" y="4354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sz="2400">
              <a:solidFill>
                <a:srgbClr val="000000"/>
              </a:solidFill>
              <a:cs typeface="Arial" pitchFamily="34" charset="0"/>
            </a:endParaRPr>
          </a:p>
        </p:txBody>
      </p:sp>
      <p:pic>
        <p:nvPicPr>
          <p:cNvPr id="20492"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l="5162" t="2885" r="4469" b="7178"/>
          <a:stretch>
            <a:fillRect/>
          </a:stretch>
        </p:blipFill>
        <p:spPr bwMode="auto">
          <a:xfrm>
            <a:off x="6200775" y="4411663"/>
            <a:ext cx="27622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02563" y="6106880"/>
            <a:ext cx="11541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9225" y="1724934"/>
            <a:ext cx="4747450" cy="239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05C17FAF-2C8B-462E-8B27-F8F766D117AA}"/>
              </a:ext>
            </a:extLst>
          </p:cNvPr>
          <p:cNvSpPr>
            <a:spLocks noGrp="1"/>
          </p:cNvSpPr>
          <p:nvPr>
            <p:ph type="dt" sz="half" idx="10"/>
          </p:nvPr>
        </p:nvSpPr>
        <p:spPr/>
        <p:txBody>
          <a:bodyPr/>
          <a:lstStyle/>
          <a:p>
            <a:pPr>
              <a:defRPr/>
            </a:pPr>
            <a:fld id="{B25A4E15-6B2C-4153-B72F-59D18654FF33}" type="datetime1">
              <a:rPr lang="en-US" smtClean="0"/>
              <a:t>6/20/2019</a:t>
            </a:fld>
            <a:endParaRPr lang="de-DE" dirty="0"/>
          </a:p>
        </p:txBody>
      </p:sp>
      <p:sp>
        <p:nvSpPr>
          <p:cNvPr id="4" name="Footer Placeholder 3">
            <a:extLst>
              <a:ext uri="{FF2B5EF4-FFF2-40B4-BE49-F238E27FC236}">
                <a16:creationId xmlns:a16="http://schemas.microsoft.com/office/drawing/2014/main" id="{FADFEAB9-1143-43C0-B32B-B62B44D8C80E}"/>
              </a:ext>
            </a:extLst>
          </p:cNvPr>
          <p:cNvSpPr>
            <a:spLocks noGrp="1"/>
          </p:cNvSpPr>
          <p:nvPr>
            <p:ph type="ftr" sz="quarter" idx="12"/>
          </p:nvPr>
        </p:nvSpPr>
        <p:spPr/>
        <p:txBody>
          <a:bodyPr/>
          <a:lstStyle/>
          <a:p>
            <a:pPr>
              <a:defRPr/>
            </a:pPr>
            <a:r>
              <a:rPr lang="en-US"/>
              <a:t>Bruker Confidential</a:t>
            </a:r>
            <a:endParaRPr lang="en-US" dirty="0"/>
          </a:p>
        </p:txBody>
      </p:sp>
      <p:pic>
        <p:nvPicPr>
          <p:cNvPr id="5" name="Picture 4">
            <a:extLst>
              <a:ext uri="{FF2B5EF4-FFF2-40B4-BE49-F238E27FC236}">
                <a16:creationId xmlns:a16="http://schemas.microsoft.com/office/drawing/2014/main" id="{B5E2071F-EFEC-4BD9-8E02-3A6A25931302}"/>
              </a:ext>
            </a:extLst>
          </p:cNvPr>
          <p:cNvPicPr>
            <a:picLocks noChangeAspect="1"/>
          </p:cNvPicPr>
          <p:nvPr/>
        </p:nvPicPr>
        <p:blipFill rotWithShape="1">
          <a:blip r:embed="rId10">
            <a:clrChange>
              <a:clrFrom>
                <a:srgbClr val="FFFFFF"/>
              </a:clrFrom>
              <a:clrTo>
                <a:srgbClr val="FFFFFF">
                  <a:alpha val="0"/>
                </a:srgbClr>
              </a:clrTo>
            </a:clrChange>
          </a:blip>
          <a:srcRect b="47580"/>
          <a:stretch/>
        </p:blipFill>
        <p:spPr>
          <a:xfrm>
            <a:off x="169753" y="2961073"/>
            <a:ext cx="1766398" cy="1350869"/>
          </a:xfrm>
          <a:prstGeom prst="rect">
            <a:avLst/>
          </a:prstGeom>
        </p:spPr>
      </p:pic>
      <p:pic>
        <p:nvPicPr>
          <p:cNvPr id="6" name="Picture 5">
            <a:extLst>
              <a:ext uri="{FF2B5EF4-FFF2-40B4-BE49-F238E27FC236}">
                <a16:creationId xmlns:a16="http://schemas.microsoft.com/office/drawing/2014/main" id="{16F80585-F154-4B9D-B4D8-48EEB911BD6C}"/>
              </a:ext>
            </a:extLst>
          </p:cNvPr>
          <p:cNvPicPr>
            <a:picLocks noChangeAspect="1"/>
          </p:cNvPicPr>
          <p:nvPr/>
        </p:nvPicPr>
        <p:blipFill>
          <a:blip r:embed="rId11">
            <a:clrChange>
              <a:clrFrom>
                <a:srgbClr val="FFFDFF"/>
              </a:clrFrom>
              <a:clrTo>
                <a:srgbClr val="FFFDFF">
                  <a:alpha val="0"/>
                </a:srgbClr>
              </a:clrTo>
            </a:clrChange>
          </a:blip>
          <a:stretch>
            <a:fillRect/>
          </a:stretch>
        </p:blipFill>
        <p:spPr>
          <a:xfrm>
            <a:off x="1267106" y="1634334"/>
            <a:ext cx="1152244" cy="1133954"/>
          </a:xfrm>
          <a:prstGeom prst="rect">
            <a:avLst/>
          </a:prstGeom>
        </p:spPr>
      </p:pic>
      <p:pic>
        <p:nvPicPr>
          <p:cNvPr id="25" name="Picture 24">
            <a:extLst>
              <a:ext uri="{FF2B5EF4-FFF2-40B4-BE49-F238E27FC236}">
                <a16:creationId xmlns:a16="http://schemas.microsoft.com/office/drawing/2014/main" id="{9C72CDC2-BADD-42E1-B840-A5037F4F9E96}"/>
              </a:ext>
            </a:extLst>
          </p:cNvPr>
          <p:cNvPicPr>
            <a:picLocks noChangeAspect="1"/>
          </p:cNvPicPr>
          <p:nvPr/>
        </p:nvPicPr>
        <p:blipFill rotWithShape="1">
          <a:blip r:embed="rId10">
            <a:clrChange>
              <a:clrFrom>
                <a:srgbClr val="FFFFFF"/>
              </a:clrFrom>
              <a:clrTo>
                <a:srgbClr val="FFFFFF">
                  <a:alpha val="0"/>
                </a:srgbClr>
              </a:clrTo>
            </a:clrChange>
          </a:blip>
          <a:srcRect t="53617"/>
          <a:stretch/>
        </p:blipFill>
        <p:spPr>
          <a:xfrm>
            <a:off x="1998775" y="2961073"/>
            <a:ext cx="1996304" cy="1350869"/>
          </a:xfrm>
          <a:prstGeom prst="rect">
            <a:avLst/>
          </a:prstGeom>
        </p:spPr>
      </p:pic>
    </p:spTree>
    <p:extLst>
      <p:ext uri="{BB962C8B-B14F-4D97-AF65-F5344CB8AC3E}">
        <p14:creationId xmlns:p14="http://schemas.microsoft.com/office/powerpoint/2010/main" val="388897672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a:t>Entry qualification</a:t>
            </a:r>
            <a:br>
              <a:rPr lang="en-US" dirty="0"/>
            </a:br>
            <a:r>
              <a:rPr lang="en-US" dirty="0">
                <a:solidFill>
                  <a:schemeClr val="tx2"/>
                </a:solidFill>
              </a:rPr>
              <a:t>Cap for ultra-sound sensor </a:t>
            </a:r>
          </a:p>
        </p:txBody>
      </p:sp>
      <p:sp>
        <p:nvSpPr>
          <p:cNvPr id="13314" name="Datumsplatzhalt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fld id="{76932BE7-8EF3-41C4-81C9-C9599EF9076B}" type="datetime1">
              <a:rPr lang="en-US" sz="1000" smtClean="0">
                <a:solidFill>
                  <a:srgbClr val="FFFFFF"/>
                </a:solidFill>
              </a:rPr>
              <a:t>6/20/2019</a:t>
            </a:fld>
            <a:endParaRPr lang="en-US" sz="1000">
              <a:solidFill>
                <a:srgbClr val="FFFFFF"/>
              </a:solidFill>
            </a:endParaRPr>
          </a:p>
        </p:txBody>
      </p:sp>
      <p:sp>
        <p:nvSpPr>
          <p:cNvPr id="13315" name="Foliennummernplatzhalter 5"/>
          <p:cNvSpPr>
            <a:spLocks noGrp="1"/>
          </p:cNvSpPr>
          <p:nvPr>
            <p:ph type="sldNum" sz="quarter" idx="11"/>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algn="ctr" eaLnBrk="1" hangingPunct="1"/>
            <a:fld id="{FC572706-2590-4697-83E5-26C149A52DF0}" type="slidenum">
              <a:rPr lang="en-US" sz="1000" smtClean="0">
                <a:solidFill>
                  <a:srgbClr val="FFFFFF"/>
                </a:solidFill>
              </a:rPr>
              <a:pPr algn="ctr" eaLnBrk="1" hangingPunct="1"/>
              <a:t>24</a:t>
            </a:fld>
            <a:endParaRPr lang="en-US" sz="1000">
              <a:solidFill>
                <a:srgbClr val="FFFFFF"/>
              </a:solidFill>
            </a:endParaRPr>
          </a:p>
        </p:txBody>
      </p:sp>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4877" y="3649667"/>
            <a:ext cx="3823315" cy="289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6363"/>
          <a:stretch/>
        </p:blipFill>
        <p:spPr bwMode="auto">
          <a:xfrm>
            <a:off x="5806173" y="2088859"/>
            <a:ext cx="1922909" cy="150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441" y="3659141"/>
            <a:ext cx="3815295" cy="291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7751"/>
          <a:stretch/>
        </p:blipFill>
        <p:spPr bwMode="auto">
          <a:xfrm>
            <a:off x="451797" y="2088859"/>
            <a:ext cx="2228179" cy="157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70365" y="1725501"/>
            <a:ext cx="946569" cy="2107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6009" y="1725501"/>
            <a:ext cx="2939753" cy="338554"/>
          </a:xfrm>
          <a:prstGeom prst="rect">
            <a:avLst/>
          </a:prstGeom>
          <a:noFill/>
        </p:spPr>
        <p:txBody>
          <a:bodyPr wrap="square" rtlCol="0">
            <a:spAutoFit/>
          </a:bodyPr>
          <a:lstStyle/>
          <a:p>
            <a:pPr algn="ctr"/>
            <a:r>
              <a:rPr lang="en-US" sz="1600" dirty="0">
                <a:solidFill>
                  <a:srgbClr val="00B050"/>
                </a:solidFill>
              </a:rPr>
              <a:t>Good performances</a:t>
            </a:r>
          </a:p>
        </p:txBody>
      </p:sp>
      <p:sp>
        <p:nvSpPr>
          <p:cNvPr id="13" name="TextBox 12"/>
          <p:cNvSpPr txBox="1"/>
          <p:nvPr/>
        </p:nvSpPr>
        <p:spPr>
          <a:xfrm>
            <a:off x="5660404" y="1725501"/>
            <a:ext cx="2230452" cy="338554"/>
          </a:xfrm>
          <a:prstGeom prst="rect">
            <a:avLst/>
          </a:prstGeom>
          <a:noFill/>
        </p:spPr>
        <p:txBody>
          <a:bodyPr wrap="square" rtlCol="0">
            <a:spAutoFit/>
          </a:bodyPr>
          <a:lstStyle/>
          <a:p>
            <a:pPr algn="ctr"/>
            <a:r>
              <a:rPr lang="en-US" sz="1600" dirty="0">
                <a:solidFill>
                  <a:srgbClr val="FF0000"/>
                </a:solidFill>
              </a:rPr>
              <a:t>Issues with coupling</a:t>
            </a:r>
          </a:p>
        </p:txBody>
      </p:sp>
      <p:sp>
        <p:nvSpPr>
          <p:cNvPr id="5" name="Rounded Rectangle 4"/>
          <p:cNvSpPr/>
          <p:nvPr/>
        </p:nvSpPr>
        <p:spPr bwMode="auto">
          <a:xfrm>
            <a:off x="470405" y="2318691"/>
            <a:ext cx="1225828" cy="188008"/>
          </a:xfrm>
          <a:prstGeom prst="round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5" name="Rounded Rectangle 14"/>
          <p:cNvSpPr/>
          <p:nvPr/>
        </p:nvSpPr>
        <p:spPr bwMode="auto">
          <a:xfrm>
            <a:off x="469253" y="2983839"/>
            <a:ext cx="1226980" cy="188008"/>
          </a:xfrm>
          <a:prstGeom prst="round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6" name="Rounded Rectangle 15"/>
          <p:cNvSpPr/>
          <p:nvPr/>
        </p:nvSpPr>
        <p:spPr bwMode="auto">
          <a:xfrm>
            <a:off x="5810598" y="2311694"/>
            <a:ext cx="1113300" cy="247829"/>
          </a:xfrm>
          <a:prstGeom prst="round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7" name="Rounded Rectangle 16"/>
          <p:cNvSpPr/>
          <p:nvPr/>
        </p:nvSpPr>
        <p:spPr bwMode="auto">
          <a:xfrm>
            <a:off x="5810598" y="2935126"/>
            <a:ext cx="1113300" cy="246404"/>
          </a:xfrm>
          <a:prstGeom prst="round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extBox 5"/>
          <p:cNvSpPr txBox="1"/>
          <p:nvPr/>
        </p:nvSpPr>
        <p:spPr>
          <a:xfrm>
            <a:off x="7647710" y="2277509"/>
            <a:ext cx="1340715" cy="307777"/>
          </a:xfrm>
          <a:prstGeom prst="rect">
            <a:avLst/>
          </a:prstGeom>
          <a:noFill/>
        </p:spPr>
        <p:txBody>
          <a:bodyPr wrap="square" rtlCol="0">
            <a:spAutoFit/>
          </a:bodyPr>
          <a:lstStyle/>
          <a:p>
            <a:r>
              <a:rPr lang="en-US" sz="1400" dirty="0">
                <a:solidFill>
                  <a:schemeClr val="tx2"/>
                </a:solidFill>
              </a:rPr>
              <a:t>X4 difference</a:t>
            </a:r>
          </a:p>
        </p:txBody>
      </p:sp>
      <p:sp>
        <p:nvSpPr>
          <p:cNvPr id="19" name="TextBox 18"/>
          <p:cNvSpPr txBox="1"/>
          <p:nvPr/>
        </p:nvSpPr>
        <p:spPr>
          <a:xfrm>
            <a:off x="7647709" y="2932559"/>
            <a:ext cx="1340715" cy="307777"/>
          </a:xfrm>
          <a:prstGeom prst="rect">
            <a:avLst/>
          </a:prstGeom>
          <a:noFill/>
        </p:spPr>
        <p:txBody>
          <a:bodyPr wrap="square" rtlCol="0">
            <a:spAutoFit/>
          </a:bodyPr>
          <a:lstStyle/>
          <a:p>
            <a:r>
              <a:rPr lang="en-US" sz="1400" dirty="0">
                <a:solidFill>
                  <a:schemeClr val="tx2"/>
                </a:solidFill>
              </a:rPr>
              <a:t>X6 difference</a:t>
            </a:r>
          </a:p>
        </p:txBody>
      </p:sp>
      <p:sp>
        <p:nvSpPr>
          <p:cNvPr id="2" name="Footer Placeholder 1">
            <a:extLst>
              <a:ext uri="{FF2B5EF4-FFF2-40B4-BE49-F238E27FC236}">
                <a16:creationId xmlns:a16="http://schemas.microsoft.com/office/drawing/2014/main" id="{51622953-59F1-4A7E-8BD0-D3AF316C86B1}"/>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76189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7D59C-7466-4F3F-A96B-90EBC6566CEC}"/>
              </a:ext>
            </a:extLst>
          </p:cNvPr>
          <p:cNvSpPr>
            <a:spLocks noGrp="1"/>
          </p:cNvSpPr>
          <p:nvPr>
            <p:ph type="title"/>
          </p:nvPr>
        </p:nvSpPr>
        <p:spPr/>
        <p:txBody>
          <a:bodyPr/>
          <a:lstStyle/>
          <a:p>
            <a:r>
              <a:rPr lang="en-US" dirty="0">
                <a:solidFill>
                  <a:srgbClr val="000000"/>
                </a:solidFill>
              </a:rPr>
              <a:t>Wear assessment</a:t>
            </a:r>
            <a:br>
              <a:rPr lang="en-US" dirty="0">
                <a:solidFill>
                  <a:srgbClr val="000000"/>
                </a:solidFill>
              </a:rPr>
            </a:br>
            <a:r>
              <a:rPr lang="en-US" dirty="0">
                <a:solidFill>
                  <a:schemeClr val="tx2"/>
                </a:solidFill>
              </a:rPr>
              <a:t>Cylinder – Functional parameters</a:t>
            </a:r>
            <a:endParaRPr lang="en-US" dirty="0"/>
          </a:p>
        </p:txBody>
      </p:sp>
      <p:sp>
        <p:nvSpPr>
          <p:cNvPr id="2" name="Date Placeholder 1"/>
          <p:cNvSpPr>
            <a:spLocks noGrp="1"/>
          </p:cNvSpPr>
          <p:nvPr>
            <p:ph type="dt" sz="half" idx="10"/>
          </p:nvPr>
        </p:nvSpPr>
        <p:spPr>
          <a:prstGeom prst="rect">
            <a:avLst/>
          </a:prstGeom>
        </p:spPr>
        <p:txBody>
          <a:bodyPr/>
          <a:lstStyle>
            <a:defPPr>
              <a:defRPr lang="en-US"/>
            </a:defPPr>
            <a:lvl1pPr algn="l" rtl="0" fontAlgn="base">
              <a:spcBef>
                <a:spcPct val="0"/>
              </a:spcBef>
              <a:spcAft>
                <a:spcPct val="0"/>
              </a:spcAft>
              <a:defRPr sz="1000" kern="1200" smtClean="0">
                <a:solidFill>
                  <a:schemeClr val="bg1"/>
                </a:solidFill>
                <a:latin typeface="Verdana" pitchFamily="34" charset="0"/>
                <a:ea typeface="Verdana" pitchFamily="34" charset="0"/>
                <a:cs typeface="Verdana"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01409DD7-E5BE-454C-A8A0-0895C9FD9D1B}" type="datetime1">
              <a:rPr lang="en-US" smtClean="0">
                <a:solidFill>
                  <a:srgbClr val="FFFFFF"/>
                </a:solidFill>
              </a:rPr>
              <a:pPr>
                <a:defRPr/>
              </a:pPr>
              <a:t>6/20/2019</a:t>
            </a:fld>
            <a:endParaRPr lang="de-DE" dirty="0">
              <a:solidFill>
                <a:srgbClr val="FFFFFF"/>
              </a:solidFill>
            </a:endParaRPr>
          </a:p>
        </p:txBody>
      </p:sp>
      <p:sp>
        <p:nvSpPr>
          <p:cNvPr id="3" name="Slide Number Placeholder 2"/>
          <p:cNvSpPr>
            <a:spLocks noGrp="1"/>
          </p:cNvSpPr>
          <p:nvPr>
            <p:ph type="sldNum" sz="quarter" idx="11"/>
          </p:nvPr>
        </p:nvSpPr>
        <p:spPr>
          <a:prstGeom prst="rect">
            <a:avLst/>
          </a:prstGeom>
        </p:spPr>
        <p:txBody>
          <a:bodyPr/>
          <a:lstStyle>
            <a:defPPr>
              <a:defRPr lang="en-US"/>
            </a:defPPr>
            <a:lvl1pPr algn="r" rtl="0" fontAlgn="base">
              <a:spcBef>
                <a:spcPct val="0"/>
              </a:spcBef>
              <a:spcAft>
                <a:spcPct val="0"/>
              </a:spcAft>
              <a:defRPr sz="1000" kern="1200">
                <a:solidFill>
                  <a:schemeClr val="bg1"/>
                </a:solidFill>
                <a:latin typeface="Verdana" pitchFamily="34" charset="0"/>
                <a:ea typeface="Verdana" pitchFamily="34" charset="0"/>
                <a:cs typeface="Verdana"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D52E1A72-92EE-4008-A9B1-3FE26AC5A196}" type="slidenum">
              <a:rPr lang="de-DE" smtClean="0">
                <a:solidFill>
                  <a:srgbClr val="FFFFFF"/>
                </a:solidFill>
              </a:rPr>
              <a:pPr>
                <a:defRPr/>
              </a:pPr>
              <a:t>25</a:t>
            </a:fld>
            <a:endParaRPr lang="de-DE">
              <a:solidFill>
                <a:srgbClr val="FFFFFF"/>
              </a:solidFill>
            </a:endParaRPr>
          </a:p>
        </p:txBody>
      </p:sp>
      <p:pic>
        <p:nvPicPr>
          <p:cNvPr id="1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687" t="23120" r="19412" b="16721"/>
          <a:stretch>
            <a:fillRect/>
          </a:stretch>
        </p:blipFill>
        <p:spPr bwMode="auto">
          <a:xfrm>
            <a:off x="191374" y="1748368"/>
            <a:ext cx="2667000" cy="17907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098" t="24359" r="19215" b="14102"/>
          <a:stretch>
            <a:fillRect/>
          </a:stretch>
        </p:blipFill>
        <p:spPr bwMode="auto">
          <a:xfrm>
            <a:off x="6285626" y="1732599"/>
            <a:ext cx="2667000" cy="1803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4">
            <a:clrChange>
              <a:clrFrom>
                <a:srgbClr val="C0C0C0"/>
              </a:clrFrom>
              <a:clrTo>
                <a:srgbClr val="C0C0C0">
                  <a:alpha val="0"/>
                </a:srgbClr>
              </a:clrTo>
            </a:clrChange>
            <a:extLst>
              <a:ext uri="{28A0092B-C50C-407E-A947-70E740481C1C}">
                <a14:useLocalDpi xmlns:a14="http://schemas.microsoft.com/office/drawing/2010/main" val="0"/>
              </a:ext>
            </a:extLst>
          </a:blip>
          <a:srcRect l="22549" t="25681" r="13138" b="9039"/>
          <a:stretch>
            <a:fillRect/>
          </a:stretch>
        </p:blipFill>
        <p:spPr bwMode="auto">
          <a:xfrm>
            <a:off x="2743200" y="4298420"/>
            <a:ext cx="3657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Group 78"/>
          <p:cNvGraphicFramePr>
            <a:graphicFrameLocks noGrp="1"/>
          </p:cNvGraphicFramePr>
          <p:nvPr>
            <p:extLst>
              <p:ext uri="{D42A27DB-BD31-4B8C-83A1-F6EECF244321}">
                <p14:modId xmlns:p14="http://schemas.microsoft.com/office/powerpoint/2010/main" val="687464022"/>
              </p:ext>
            </p:extLst>
          </p:nvPr>
        </p:nvGraphicFramePr>
        <p:xfrm>
          <a:off x="323413" y="3913253"/>
          <a:ext cx="2362200" cy="914400"/>
        </p:xfrm>
        <a:graphic>
          <a:graphicData uri="http://schemas.openxmlformats.org/drawingml/2006/table">
            <a:tbl>
              <a:tblPr/>
              <a:tblGrid>
                <a:gridCol w="914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Vmp</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25 x 10</a:t>
                      </a:r>
                      <a:r>
                        <a:rPr kumimoji="0" lang="en-US" sz="1400" b="0" i="0" u="none" strike="noStrike" cap="none" normalizeH="0" baseline="30000" dirty="0">
                          <a:ln>
                            <a:noFill/>
                          </a:ln>
                          <a:solidFill>
                            <a:schemeClr val="tx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Vvc</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8.0 x 10</a:t>
                      </a:r>
                      <a:r>
                        <a:rPr kumimoji="0" lang="en-US" sz="1400" b="0" i="0" u="none" strike="noStrike" cap="none" normalizeH="0" baseline="30000" dirty="0">
                          <a:ln>
                            <a:noFill/>
                          </a:ln>
                          <a:solidFill>
                            <a:schemeClr val="tx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Vvv</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11.0 x 10</a:t>
                      </a:r>
                      <a:r>
                        <a:rPr kumimoji="0" lang="en-US" sz="1400" b="0" i="0" u="none" strike="noStrike" cap="none" normalizeH="0" baseline="30000" dirty="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4" name="Text Box 21"/>
          <p:cNvSpPr txBox="1">
            <a:spLocks noChangeArrowheads="1"/>
          </p:cNvSpPr>
          <p:nvPr/>
        </p:nvSpPr>
        <p:spPr bwMode="auto">
          <a:xfrm>
            <a:off x="173547" y="1736871"/>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solidFill>
                  <a:srgbClr val="000000"/>
                </a:solidFill>
              </a:rPr>
              <a:t>New</a:t>
            </a:r>
          </a:p>
        </p:txBody>
      </p:sp>
      <p:sp>
        <p:nvSpPr>
          <p:cNvPr id="25" name="Text Box 22"/>
          <p:cNvSpPr txBox="1">
            <a:spLocks noChangeArrowheads="1"/>
          </p:cNvSpPr>
          <p:nvPr/>
        </p:nvSpPr>
        <p:spPr bwMode="auto">
          <a:xfrm>
            <a:off x="6268149" y="172934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solidFill>
                  <a:srgbClr val="FF0000"/>
                </a:solidFill>
              </a:rPr>
              <a:t>Used</a:t>
            </a:r>
          </a:p>
        </p:txBody>
      </p:sp>
      <p:graphicFrame>
        <p:nvGraphicFramePr>
          <p:cNvPr id="28" name="Group 205"/>
          <p:cNvGraphicFramePr>
            <a:graphicFrameLocks noGrp="1"/>
          </p:cNvGraphicFramePr>
          <p:nvPr>
            <p:extLst>
              <p:ext uri="{D42A27DB-BD31-4B8C-83A1-F6EECF244321}">
                <p14:modId xmlns:p14="http://schemas.microsoft.com/office/powerpoint/2010/main" val="3016649703"/>
              </p:ext>
            </p:extLst>
          </p:nvPr>
        </p:nvGraphicFramePr>
        <p:xfrm>
          <a:off x="6744813" y="3847040"/>
          <a:ext cx="2057400" cy="9144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03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Vmp</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8.3 x 10</a:t>
                      </a:r>
                      <a:r>
                        <a:rPr kumimoji="0" lang="en-US" sz="1400" b="0" i="0" u="none" strike="noStrike" cap="none" normalizeH="0" baseline="30000" dirty="0">
                          <a:ln>
                            <a:noFill/>
                          </a:ln>
                          <a:solidFill>
                            <a:schemeClr val="tx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3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Vvc</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1.5 x 10</a:t>
                      </a:r>
                      <a:r>
                        <a:rPr kumimoji="0" lang="en-US" sz="1400" b="0" i="0" u="none" strike="noStrike" cap="none" normalizeH="0" baseline="30000" dirty="0">
                          <a:ln>
                            <a:noFill/>
                          </a:ln>
                          <a:solidFill>
                            <a:schemeClr val="tx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3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pitchFamily="34" charset="0"/>
                        </a:rPr>
                        <a:t>Vvv</a:t>
                      </a:r>
                      <a:endParaRPr kumimoji="0" lang="en-US" sz="14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1.8 x 10</a:t>
                      </a:r>
                      <a:r>
                        <a:rPr kumimoji="0" lang="en-US" sz="1400" b="0" i="0" u="none" strike="noStrike" cap="none" normalizeH="0" baseline="30000" dirty="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29" name="Group 206"/>
          <p:cNvGrpSpPr>
            <a:grpSpLocks/>
          </p:cNvGrpSpPr>
          <p:nvPr/>
        </p:nvGrpSpPr>
        <p:grpSpPr bwMode="auto">
          <a:xfrm>
            <a:off x="800100" y="3019420"/>
            <a:ext cx="2019300" cy="511175"/>
            <a:chOff x="4368" y="1742"/>
            <a:chExt cx="1272" cy="322"/>
          </a:xfrm>
        </p:grpSpPr>
        <p:sp>
          <p:nvSpPr>
            <p:cNvPr id="30" name="Line 207"/>
            <p:cNvSpPr>
              <a:spLocks noChangeShapeType="1"/>
            </p:cNvSpPr>
            <p:nvPr/>
          </p:nvSpPr>
          <p:spPr bwMode="auto">
            <a:xfrm flipV="1">
              <a:off x="4368" y="1742"/>
              <a:ext cx="1272" cy="32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31" name="Text Box 208"/>
            <p:cNvSpPr txBox="1">
              <a:spLocks noChangeArrowheads="1"/>
            </p:cNvSpPr>
            <p:nvPr/>
          </p:nvSpPr>
          <p:spPr bwMode="auto">
            <a:xfrm rot="20652067">
              <a:off x="4974" y="1838"/>
              <a:ext cx="57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solidFill>
                    <a:srgbClr val="000000"/>
                  </a:solidFill>
                </a:rPr>
                <a:t>1 mm</a:t>
              </a:r>
            </a:p>
          </p:txBody>
        </p:sp>
      </p:grpSp>
      <p:cxnSp>
        <p:nvCxnSpPr>
          <p:cNvPr id="6" name="Straight Arrow Connector 5">
            <a:extLst>
              <a:ext uri="{FF2B5EF4-FFF2-40B4-BE49-F238E27FC236}">
                <a16:creationId xmlns:a16="http://schemas.microsoft.com/office/drawing/2014/main" id="{E7B0A7DE-E3D6-43D1-8027-FC241961FE86}"/>
              </a:ext>
            </a:extLst>
          </p:cNvPr>
          <p:cNvCxnSpPr>
            <a:cxnSpLocks/>
          </p:cNvCxnSpPr>
          <p:nvPr/>
        </p:nvCxnSpPr>
        <p:spPr bwMode="auto">
          <a:xfrm>
            <a:off x="2858374" y="3539068"/>
            <a:ext cx="566357" cy="115037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C3F5F29-C46D-4A9D-BB07-978D65222087}"/>
              </a:ext>
            </a:extLst>
          </p:cNvPr>
          <p:cNvCxnSpPr>
            <a:cxnSpLocks/>
          </p:cNvCxnSpPr>
          <p:nvPr/>
        </p:nvCxnSpPr>
        <p:spPr bwMode="auto">
          <a:xfrm flipH="1">
            <a:off x="5893292" y="3549495"/>
            <a:ext cx="392335" cy="139718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7EA313EC-DBA6-445F-A452-2EC9F576255E}"/>
              </a:ext>
            </a:extLst>
          </p:cNvPr>
          <p:cNvSpPr txBox="1"/>
          <p:nvPr/>
        </p:nvSpPr>
        <p:spPr>
          <a:xfrm>
            <a:off x="3238152" y="4135773"/>
            <a:ext cx="2743200" cy="307777"/>
          </a:xfrm>
          <a:prstGeom prst="rect">
            <a:avLst/>
          </a:prstGeom>
          <a:noFill/>
        </p:spPr>
        <p:txBody>
          <a:bodyPr wrap="square" rtlCol="0">
            <a:spAutoFit/>
          </a:bodyPr>
          <a:lstStyle/>
          <a:p>
            <a:pPr algn="ctr"/>
            <a:r>
              <a:rPr lang="en-US" sz="1400" dirty="0" err="1"/>
              <a:t>Abott</a:t>
            </a:r>
            <a:r>
              <a:rPr lang="en-US" sz="1400" dirty="0"/>
              <a:t> / Firestone / Bearing curve</a:t>
            </a:r>
          </a:p>
        </p:txBody>
      </p:sp>
      <p:sp>
        <p:nvSpPr>
          <p:cNvPr id="10" name="TextBox 9">
            <a:extLst>
              <a:ext uri="{FF2B5EF4-FFF2-40B4-BE49-F238E27FC236}">
                <a16:creationId xmlns:a16="http://schemas.microsoft.com/office/drawing/2014/main" id="{6A8D1BB2-455F-4E71-AF51-FF5E8043B581}"/>
              </a:ext>
            </a:extLst>
          </p:cNvPr>
          <p:cNvSpPr txBox="1"/>
          <p:nvPr/>
        </p:nvSpPr>
        <p:spPr>
          <a:xfrm>
            <a:off x="152400" y="5142451"/>
            <a:ext cx="2951527" cy="1600438"/>
          </a:xfrm>
          <a:prstGeom prst="rect">
            <a:avLst/>
          </a:prstGeom>
          <a:noFill/>
        </p:spPr>
        <p:txBody>
          <a:bodyPr wrap="square" rtlCol="0">
            <a:spAutoFit/>
          </a:bodyPr>
          <a:lstStyle/>
          <a:p>
            <a:r>
              <a:rPr lang="en-US" sz="1400" dirty="0" err="1">
                <a:solidFill>
                  <a:schemeClr val="tx2"/>
                </a:solidFill>
              </a:rPr>
              <a:t>Vmp</a:t>
            </a:r>
            <a:r>
              <a:rPr lang="en-US" sz="1400" dirty="0">
                <a:solidFill>
                  <a:schemeClr val="tx2"/>
                </a:solidFill>
              </a:rPr>
              <a:t>: peak material volume</a:t>
            </a:r>
          </a:p>
          <a:p>
            <a:r>
              <a:rPr lang="en-US" sz="1400" dirty="0" err="1">
                <a:solidFill>
                  <a:srgbClr val="FFC000"/>
                </a:solidFill>
              </a:rPr>
              <a:t>Vvc</a:t>
            </a:r>
            <a:r>
              <a:rPr lang="en-US" sz="1400" dirty="0">
                <a:solidFill>
                  <a:srgbClr val="FFC000"/>
                </a:solidFill>
              </a:rPr>
              <a:t>: core void volume</a:t>
            </a:r>
          </a:p>
          <a:p>
            <a:r>
              <a:rPr lang="en-US" sz="1400" dirty="0" err="1">
                <a:solidFill>
                  <a:srgbClr val="748A96"/>
                </a:solidFill>
              </a:rPr>
              <a:t>Vvv</a:t>
            </a:r>
            <a:r>
              <a:rPr lang="en-US" sz="1400" dirty="0">
                <a:solidFill>
                  <a:srgbClr val="748A96"/>
                </a:solidFill>
              </a:rPr>
              <a:t>: lubricant reservoir volume </a:t>
            </a:r>
          </a:p>
          <a:p>
            <a:endParaRPr lang="en-US" sz="1400" dirty="0"/>
          </a:p>
          <a:p>
            <a:r>
              <a:rPr lang="en-US" sz="1400" dirty="0"/>
              <a:t>Unit: (µm</a:t>
            </a:r>
            <a:r>
              <a:rPr lang="en-US" sz="1400" baseline="30000" dirty="0"/>
              <a:t>3</a:t>
            </a:r>
            <a:r>
              <a:rPr lang="en-US" sz="1400" dirty="0"/>
              <a:t>/µm²)</a:t>
            </a:r>
          </a:p>
          <a:p>
            <a:endParaRPr lang="en-US" sz="1400" dirty="0"/>
          </a:p>
          <a:p>
            <a:endParaRPr lang="en-US" sz="1400" dirty="0"/>
          </a:p>
        </p:txBody>
      </p:sp>
      <p:pic>
        <p:nvPicPr>
          <p:cNvPr id="33" name="Picture 6">
            <a:extLst>
              <a:ext uri="{FF2B5EF4-FFF2-40B4-BE49-F238E27FC236}">
                <a16:creationId xmlns:a16="http://schemas.microsoft.com/office/drawing/2014/main" id="{3D52C64C-8453-40EA-BA99-10844B7D84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46" r="9360" b="21428"/>
          <a:stretch/>
        </p:blipFill>
        <p:spPr bwMode="auto">
          <a:xfrm>
            <a:off x="3832177" y="1748368"/>
            <a:ext cx="1671228" cy="220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Rounded Corners 33">
            <a:extLst>
              <a:ext uri="{FF2B5EF4-FFF2-40B4-BE49-F238E27FC236}">
                <a16:creationId xmlns:a16="http://schemas.microsoft.com/office/drawing/2014/main" id="{B3B7EBB3-8AB7-43AB-A527-1FA48C9EA5E0}"/>
              </a:ext>
            </a:extLst>
          </p:cNvPr>
          <p:cNvSpPr/>
          <p:nvPr/>
        </p:nvSpPr>
        <p:spPr bwMode="auto">
          <a:xfrm>
            <a:off x="6594400" y="5258764"/>
            <a:ext cx="2358226" cy="78600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tx2"/>
                </a:solidFill>
                <a:ea typeface="ＭＳ Ｐゴシック" pitchFamily="-80" charset="-128"/>
              </a:rPr>
              <a:t>Risk of adhesive behavior with piston</a:t>
            </a:r>
          </a:p>
        </p:txBody>
      </p:sp>
      <p:sp>
        <p:nvSpPr>
          <p:cNvPr id="8" name="Freeform: Shape 7">
            <a:extLst>
              <a:ext uri="{FF2B5EF4-FFF2-40B4-BE49-F238E27FC236}">
                <a16:creationId xmlns:a16="http://schemas.microsoft.com/office/drawing/2014/main" id="{737C588E-5C90-4957-9881-F6C1B7B02FB7}"/>
              </a:ext>
            </a:extLst>
          </p:cNvPr>
          <p:cNvSpPr/>
          <p:nvPr/>
        </p:nvSpPr>
        <p:spPr bwMode="auto">
          <a:xfrm>
            <a:off x="3072685" y="4555223"/>
            <a:ext cx="378270" cy="218220"/>
          </a:xfrm>
          <a:custGeom>
            <a:avLst/>
            <a:gdLst>
              <a:gd name="connsiteX0" fmla="*/ 366801 w 378270"/>
              <a:gd name="connsiteY0" fmla="*/ 133063 h 149947"/>
              <a:gd name="connsiteX1" fmla="*/ 22853 w 378270"/>
              <a:gd name="connsiteY1" fmla="*/ 141452 h 149947"/>
              <a:gd name="connsiteX2" fmla="*/ 31242 w 378270"/>
              <a:gd name="connsiteY2" fmla="*/ 7228 h 149947"/>
              <a:gd name="connsiteX3" fmla="*/ 48020 w 378270"/>
              <a:gd name="connsiteY3" fmla="*/ 24006 h 149947"/>
              <a:gd name="connsiteX4" fmla="*/ 115132 w 378270"/>
              <a:gd name="connsiteY4" fmla="*/ 74340 h 149947"/>
              <a:gd name="connsiteX5" fmla="*/ 282911 w 378270"/>
              <a:gd name="connsiteY5" fmla="*/ 107896 h 149947"/>
              <a:gd name="connsiteX6" fmla="*/ 366801 w 378270"/>
              <a:gd name="connsiteY6" fmla="*/ 133063 h 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270" h="149947">
                <a:moveTo>
                  <a:pt x="366801" y="133063"/>
                </a:moveTo>
                <a:cubicBezTo>
                  <a:pt x="323458" y="138656"/>
                  <a:pt x="78779" y="162425"/>
                  <a:pt x="22853" y="141452"/>
                </a:cubicBezTo>
                <a:cubicBezTo>
                  <a:pt x="-33074" y="120479"/>
                  <a:pt x="31242" y="7228"/>
                  <a:pt x="31242" y="7228"/>
                </a:cubicBezTo>
                <a:cubicBezTo>
                  <a:pt x="35436" y="-12346"/>
                  <a:pt x="34038" y="12821"/>
                  <a:pt x="48020" y="24006"/>
                </a:cubicBezTo>
                <a:cubicBezTo>
                  <a:pt x="62002" y="35191"/>
                  <a:pt x="75983" y="60358"/>
                  <a:pt x="115132" y="74340"/>
                </a:cubicBezTo>
                <a:cubicBezTo>
                  <a:pt x="154281" y="88322"/>
                  <a:pt x="246559" y="102303"/>
                  <a:pt x="282911" y="107896"/>
                </a:cubicBezTo>
                <a:cubicBezTo>
                  <a:pt x="319263" y="113489"/>
                  <a:pt x="410144" y="127470"/>
                  <a:pt x="366801" y="133063"/>
                </a:cubicBezTo>
                <a:close/>
              </a:path>
            </a:pathLst>
          </a:cu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4" name="Freeform: Shape 13">
            <a:extLst>
              <a:ext uri="{FF2B5EF4-FFF2-40B4-BE49-F238E27FC236}">
                <a16:creationId xmlns:a16="http://schemas.microsoft.com/office/drawing/2014/main" id="{59B82551-8A6A-47F3-80C6-543A41CB5D0C}"/>
              </a:ext>
            </a:extLst>
          </p:cNvPr>
          <p:cNvSpPr/>
          <p:nvPr/>
        </p:nvSpPr>
        <p:spPr bwMode="auto">
          <a:xfrm>
            <a:off x="3422707" y="4739780"/>
            <a:ext cx="2845441" cy="386322"/>
          </a:xfrm>
          <a:custGeom>
            <a:avLst/>
            <a:gdLst>
              <a:gd name="connsiteX0" fmla="*/ 0 w 2557035"/>
              <a:gd name="connsiteY0" fmla="*/ 0 h 378821"/>
              <a:gd name="connsiteX1" fmla="*/ 1979802 w 2557035"/>
              <a:gd name="connsiteY1" fmla="*/ 58723 h 378821"/>
              <a:gd name="connsiteX2" fmla="*/ 2466364 w 2557035"/>
              <a:gd name="connsiteY2" fmla="*/ 92279 h 378821"/>
              <a:gd name="connsiteX3" fmla="*/ 2550253 w 2557035"/>
              <a:gd name="connsiteY3" fmla="*/ 209725 h 378821"/>
              <a:gd name="connsiteX4" fmla="*/ 2508308 w 2557035"/>
              <a:gd name="connsiteY4" fmla="*/ 377504 h 378821"/>
              <a:gd name="connsiteX5" fmla="*/ 2164360 w 2557035"/>
              <a:gd name="connsiteY5" fmla="*/ 285226 h 378821"/>
              <a:gd name="connsiteX6" fmla="*/ 1753299 w 2557035"/>
              <a:gd name="connsiteY6" fmla="*/ 234892 h 378821"/>
              <a:gd name="connsiteX7" fmla="*/ 1107347 w 2557035"/>
              <a:gd name="connsiteY7" fmla="*/ 142613 h 378821"/>
              <a:gd name="connsiteX8" fmla="*/ 486562 w 2557035"/>
              <a:gd name="connsiteY8" fmla="*/ 92279 h 378821"/>
              <a:gd name="connsiteX9" fmla="*/ 243281 w 2557035"/>
              <a:gd name="connsiteY9" fmla="*/ 58723 h 37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7035" h="378821">
                <a:moveTo>
                  <a:pt x="0" y="0"/>
                </a:moveTo>
                <a:lnTo>
                  <a:pt x="1979802" y="58723"/>
                </a:lnTo>
                <a:cubicBezTo>
                  <a:pt x="2390863" y="74103"/>
                  <a:pt x="2371289" y="67112"/>
                  <a:pt x="2466364" y="92279"/>
                </a:cubicBezTo>
                <a:cubicBezTo>
                  <a:pt x="2561439" y="117446"/>
                  <a:pt x="2543262" y="162188"/>
                  <a:pt x="2550253" y="209725"/>
                </a:cubicBezTo>
                <a:cubicBezTo>
                  <a:pt x="2557244" y="257262"/>
                  <a:pt x="2572624" y="364921"/>
                  <a:pt x="2508308" y="377504"/>
                </a:cubicBezTo>
                <a:cubicBezTo>
                  <a:pt x="2443993" y="390088"/>
                  <a:pt x="2290195" y="308995"/>
                  <a:pt x="2164360" y="285226"/>
                </a:cubicBezTo>
                <a:cubicBezTo>
                  <a:pt x="2038525" y="261457"/>
                  <a:pt x="1753299" y="234892"/>
                  <a:pt x="1753299" y="234892"/>
                </a:cubicBezTo>
                <a:cubicBezTo>
                  <a:pt x="1577130" y="211123"/>
                  <a:pt x="1318470" y="166382"/>
                  <a:pt x="1107347" y="142613"/>
                </a:cubicBezTo>
                <a:cubicBezTo>
                  <a:pt x="896224" y="118844"/>
                  <a:pt x="630573" y="106261"/>
                  <a:pt x="486562" y="92279"/>
                </a:cubicBezTo>
                <a:cubicBezTo>
                  <a:pt x="342551" y="78297"/>
                  <a:pt x="292916" y="68510"/>
                  <a:pt x="243281" y="58723"/>
                </a:cubicBezTo>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Freeform: Shape 11">
            <a:extLst>
              <a:ext uri="{FF2B5EF4-FFF2-40B4-BE49-F238E27FC236}">
                <a16:creationId xmlns:a16="http://schemas.microsoft.com/office/drawing/2014/main" id="{4A4CCE56-8D5C-471A-A38E-7A127087E7A2}"/>
              </a:ext>
            </a:extLst>
          </p:cNvPr>
          <p:cNvSpPr/>
          <p:nvPr/>
        </p:nvSpPr>
        <p:spPr bwMode="auto">
          <a:xfrm>
            <a:off x="5981352" y="5061783"/>
            <a:ext cx="290058" cy="437616"/>
          </a:xfrm>
          <a:custGeom>
            <a:avLst/>
            <a:gdLst>
              <a:gd name="connsiteX0" fmla="*/ 0 w 239726"/>
              <a:gd name="connsiteY0" fmla="*/ 21945 h 316802"/>
              <a:gd name="connsiteX1" fmla="*/ 209725 w 239726"/>
              <a:gd name="connsiteY1" fmla="*/ 30334 h 316802"/>
              <a:gd name="connsiteX2" fmla="*/ 234892 w 239726"/>
              <a:gd name="connsiteY2" fmla="*/ 315560 h 316802"/>
              <a:gd name="connsiteX3" fmla="*/ 176169 w 239726"/>
              <a:gd name="connsiteY3" fmla="*/ 131002 h 316802"/>
              <a:gd name="connsiteX4" fmla="*/ 67112 w 239726"/>
              <a:gd name="connsiteY4" fmla="*/ 55501 h 31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6" h="316802">
                <a:moveTo>
                  <a:pt x="0" y="21945"/>
                </a:moveTo>
                <a:cubicBezTo>
                  <a:pt x="85288" y="1671"/>
                  <a:pt x="170576" y="-18602"/>
                  <a:pt x="209725" y="30334"/>
                </a:cubicBezTo>
                <a:cubicBezTo>
                  <a:pt x="248874" y="79270"/>
                  <a:pt x="240485" y="298782"/>
                  <a:pt x="234892" y="315560"/>
                </a:cubicBezTo>
                <a:cubicBezTo>
                  <a:pt x="229299" y="332338"/>
                  <a:pt x="204132" y="174345"/>
                  <a:pt x="176169" y="131002"/>
                </a:cubicBezTo>
                <a:cubicBezTo>
                  <a:pt x="148206" y="87659"/>
                  <a:pt x="107659" y="71580"/>
                  <a:pt x="67112" y="55501"/>
                </a:cubicBezTo>
              </a:path>
            </a:pathLst>
          </a:custGeom>
          <a:solidFill>
            <a:srgbClr val="748A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18436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Quantification of gloss</a:t>
            </a:r>
            <a:br>
              <a:rPr lang="en-US" dirty="0"/>
            </a:br>
            <a:r>
              <a:rPr lang="en-US" dirty="0">
                <a:solidFill>
                  <a:schemeClr val="tx2"/>
                </a:solidFill>
              </a:rPr>
              <a:t>Metal</a:t>
            </a:r>
            <a:r>
              <a:rPr lang="en-US" dirty="0"/>
              <a:t> </a:t>
            </a:r>
            <a:r>
              <a:rPr lang="en-US" dirty="0">
                <a:solidFill>
                  <a:schemeClr val="tx2"/>
                </a:solidFill>
              </a:rPr>
              <a:t>Belt ring</a:t>
            </a:r>
            <a:endParaRPr lang="en-US" dirty="0"/>
          </a:p>
        </p:txBody>
      </p:sp>
      <p:sp>
        <p:nvSpPr>
          <p:cNvPr id="3" name="Date Placeholder 2"/>
          <p:cNvSpPr>
            <a:spLocks noGrp="1"/>
          </p:cNvSpPr>
          <p:nvPr>
            <p:ph type="dt" sz="half" idx="10"/>
          </p:nvPr>
        </p:nvSpPr>
        <p:spPr/>
        <p:txBody>
          <a:bodyPr/>
          <a:lstStyle/>
          <a:p>
            <a:pPr>
              <a:defRPr/>
            </a:pPr>
            <a:fld id="{F2D1EE21-94E9-4503-905A-8CF7BF1E08FD}" type="datetime1">
              <a:rPr lang="en-US" smtClean="0">
                <a:solidFill>
                  <a:srgbClr val="FFFFFF"/>
                </a:solidFill>
              </a:rPr>
              <a:t>6/20/2019</a:t>
            </a:fld>
            <a:endParaRPr lang="de-DE" dirty="0">
              <a:solidFill>
                <a:srgbClr val="FFFFFF"/>
              </a:solidFill>
            </a:endParaRPr>
          </a:p>
        </p:txBody>
      </p:sp>
      <p:sp>
        <p:nvSpPr>
          <p:cNvPr id="4" name="Slide Number Placeholder 3"/>
          <p:cNvSpPr>
            <a:spLocks noGrp="1"/>
          </p:cNvSpPr>
          <p:nvPr>
            <p:ph type="sldNum" sz="quarter" idx="11"/>
          </p:nvPr>
        </p:nvSpPr>
        <p:spPr/>
        <p:txBody>
          <a:bodyPr/>
          <a:lstStyle/>
          <a:p>
            <a:pPr>
              <a:defRPr/>
            </a:pPr>
            <a:fld id="{956664DB-3783-4E44-8329-26173C8B20AB}" type="slidenum">
              <a:rPr lang="de-DE" smtClean="0">
                <a:solidFill>
                  <a:srgbClr val="FFFFFF"/>
                </a:solidFill>
              </a:rPr>
              <a:pPr>
                <a:defRPr/>
              </a:pPr>
              <a:t>26</a:t>
            </a:fld>
            <a:endParaRPr lang="de-DE">
              <a:solidFill>
                <a:srgbClr val="FFFFFF"/>
              </a:solidFill>
            </a:endParaRPr>
          </a:p>
        </p:txBody>
      </p:sp>
      <p:sp>
        <p:nvSpPr>
          <p:cNvPr id="5" name="Footer Placeholder 4"/>
          <p:cNvSpPr>
            <a:spLocks noGrp="1"/>
          </p:cNvSpPr>
          <p:nvPr>
            <p:ph type="ftr" sz="quarter" idx="12"/>
          </p:nvPr>
        </p:nvSpPr>
        <p:spPr/>
        <p:txBody>
          <a:bodyPr/>
          <a:lstStyle/>
          <a:p>
            <a:pPr>
              <a:defRPr/>
            </a:pPr>
            <a:r>
              <a:rPr>
                <a:solidFill>
                  <a:srgbClr val="FFFFFF"/>
                </a:solidFill>
              </a:rPr>
              <a:t>Bruker Confidential</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88184" y="3323623"/>
            <a:ext cx="4416435" cy="3073122"/>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176831" y="2906762"/>
            <a:ext cx="1239140" cy="369332"/>
          </a:xfrm>
          <a:prstGeom prst="rect">
            <a:avLst/>
          </a:prstGeom>
          <a:noFill/>
        </p:spPr>
        <p:txBody>
          <a:bodyPr wrap="square" rtlCol="0">
            <a:spAutoFit/>
          </a:bodyPr>
          <a:lstStyle/>
          <a:p>
            <a:pPr algn="ctr"/>
            <a:r>
              <a:rPr lang="en-US" dirty="0">
                <a:solidFill>
                  <a:srgbClr val="FF0000"/>
                </a:solidFill>
              </a:rPr>
              <a:t>BAD</a:t>
            </a:r>
          </a:p>
        </p:txBody>
      </p:sp>
      <p:pic>
        <p:nvPicPr>
          <p:cNvPr id="2051"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104" y="1675051"/>
            <a:ext cx="4236369" cy="2950821"/>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613718" y="4666106"/>
            <a:ext cx="1239140" cy="369332"/>
          </a:xfrm>
          <a:prstGeom prst="rect">
            <a:avLst/>
          </a:prstGeom>
          <a:noFill/>
        </p:spPr>
        <p:txBody>
          <a:bodyPr wrap="square" rtlCol="0">
            <a:spAutoFit/>
          </a:bodyPr>
          <a:lstStyle/>
          <a:p>
            <a:pPr algn="ctr"/>
            <a:r>
              <a:rPr lang="en-US" dirty="0">
                <a:solidFill>
                  <a:srgbClr val="00B050"/>
                </a:solidFill>
              </a:rPr>
              <a:t>GOOD</a:t>
            </a:r>
          </a:p>
        </p:txBody>
      </p:sp>
      <p:pic>
        <p:nvPicPr>
          <p:cNvPr id="7" name="Picture 6">
            <a:extLst>
              <a:ext uri="{FF2B5EF4-FFF2-40B4-BE49-F238E27FC236}">
                <a16:creationId xmlns:a16="http://schemas.microsoft.com/office/drawing/2014/main" id="{0BB23EA0-81E4-495E-A65F-667755912F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51261" y="1562981"/>
            <a:ext cx="1745140" cy="1409660"/>
          </a:xfrm>
          <a:prstGeom prst="rect">
            <a:avLst/>
          </a:prstGeom>
        </p:spPr>
      </p:pic>
      <p:sp>
        <p:nvSpPr>
          <p:cNvPr id="10" name="TextBox 9">
            <a:extLst>
              <a:ext uri="{FF2B5EF4-FFF2-40B4-BE49-F238E27FC236}">
                <a16:creationId xmlns:a16="http://schemas.microsoft.com/office/drawing/2014/main" id="{038B1CED-5E21-49C6-8F16-98EF966133C9}"/>
              </a:ext>
            </a:extLst>
          </p:cNvPr>
          <p:cNvSpPr txBox="1"/>
          <p:nvPr/>
        </p:nvSpPr>
        <p:spPr>
          <a:xfrm rot="19608641">
            <a:off x="5426395" y="1898479"/>
            <a:ext cx="750436" cy="307777"/>
          </a:xfrm>
          <a:prstGeom prst="rect">
            <a:avLst/>
          </a:prstGeom>
          <a:noFill/>
        </p:spPr>
        <p:txBody>
          <a:bodyPr wrap="square" rtlCol="0">
            <a:spAutoFit/>
          </a:bodyPr>
          <a:lstStyle/>
          <a:p>
            <a:pPr algn="ctr"/>
            <a:r>
              <a:rPr lang="en-US" sz="1400" dirty="0">
                <a:solidFill>
                  <a:schemeClr val="bg1"/>
                </a:solidFill>
              </a:rPr>
              <a:t>Glossy</a:t>
            </a:r>
          </a:p>
        </p:txBody>
      </p:sp>
      <p:sp>
        <p:nvSpPr>
          <p:cNvPr id="13" name="TextBox 12">
            <a:extLst>
              <a:ext uri="{FF2B5EF4-FFF2-40B4-BE49-F238E27FC236}">
                <a16:creationId xmlns:a16="http://schemas.microsoft.com/office/drawing/2014/main" id="{A64F263C-974E-4CC8-BFFC-65E6D49D0FBC}"/>
              </a:ext>
            </a:extLst>
          </p:cNvPr>
          <p:cNvSpPr txBox="1"/>
          <p:nvPr/>
        </p:nvSpPr>
        <p:spPr>
          <a:xfrm rot="19608641">
            <a:off x="5824643" y="2369024"/>
            <a:ext cx="750436" cy="307777"/>
          </a:xfrm>
          <a:prstGeom prst="rect">
            <a:avLst/>
          </a:prstGeom>
          <a:noFill/>
        </p:spPr>
        <p:txBody>
          <a:bodyPr wrap="square" rtlCol="0">
            <a:spAutoFit/>
          </a:bodyPr>
          <a:lstStyle/>
          <a:p>
            <a:pPr algn="ctr"/>
            <a:r>
              <a:rPr lang="en-US" sz="1400" dirty="0"/>
              <a:t>Shiny</a:t>
            </a:r>
          </a:p>
        </p:txBody>
      </p:sp>
    </p:spTree>
    <p:extLst>
      <p:ext uri="{BB962C8B-B14F-4D97-AF65-F5344CB8AC3E}">
        <p14:creationId xmlns:p14="http://schemas.microsoft.com/office/powerpoint/2010/main" val="97064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Quantification of gloss</a:t>
            </a:r>
            <a:br>
              <a:rPr lang="en-US" dirty="0"/>
            </a:br>
            <a:r>
              <a:rPr lang="en-US" dirty="0">
                <a:solidFill>
                  <a:schemeClr val="tx2"/>
                </a:solidFill>
              </a:rPr>
              <a:t>Metal</a:t>
            </a:r>
            <a:r>
              <a:rPr lang="en-US" dirty="0"/>
              <a:t> </a:t>
            </a:r>
            <a:r>
              <a:rPr lang="en-US" dirty="0">
                <a:solidFill>
                  <a:schemeClr val="tx2"/>
                </a:solidFill>
              </a:rPr>
              <a:t>Belt ring</a:t>
            </a:r>
            <a:endParaRPr lang="en-US" dirty="0"/>
          </a:p>
        </p:txBody>
      </p:sp>
      <p:sp>
        <p:nvSpPr>
          <p:cNvPr id="3" name="Date Placeholder 2"/>
          <p:cNvSpPr>
            <a:spLocks noGrp="1"/>
          </p:cNvSpPr>
          <p:nvPr>
            <p:ph type="dt" sz="half" idx="10"/>
          </p:nvPr>
        </p:nvSpPr>
        <p:spPr/>
        <p:txBody>
          <a:bodyPr/>
          <a:lstStyle/>
          <a:p>
            <a:pPr>
              <a:defRPr/>
            </a:pPr>
            <a:fld id="{243DBD4E-F795-49E7-8158-C2EB31D3EDFE}" type="datetime1">
              <a:rPr lang="en-US" smtClean="0">
                <a:solidFill>
                  <a:srgbClr val="FFFFFF"/>
                </a:solidFill>
              </a:rPr>
              <a:t>6/20/2019</a:t>
            </a:fld>
            <a:endParaRPr lang="de-DE" dirty="0">
              <a:solidFill>
                <a:srgbClr val="FFFFFF"/>
              </a:solidFill>
            </a:endParaRPr>
          </a:p>
        </p:txBody>
      </p:sp>
      <p:sp>
        <p:nvSpPr>
          <p:cNvPr id="4" name="Slide Number Placeholder 3"/>
          <p:cNvSpPr>
            <a:spLocks noGrp="1"/>
          </p:cNvSpPr>
          <p:nvPr>
            <p:ph type="sldNum" sz="quarter" idx="11"/>
          </p:nvPr>
        </p:nvSpPr>
        <p:spPr/>
        <p:txBody>
          <a:bodyPr/>
          <a:lstStyle/>
          <a:p>
            <a:pPr>
              <a:defRPr/>
            </a:pPr>
            <a:fld id="{956664DB-3783-4E44-8329-26173C8B20AB}" type="slidenum">
              <a:rPr lang="de-DE" smtClean="0">
                <a:solidFill>
                  <a:srgbClr val="FFFFFF"/>
                </a:solidFill>
              </a:rPr>
              <a:pPr>
                <a:defRPr/>
              </a:pPr>
              <a:t>27</a:t>
            </a:fld>
            <a:endParaRPr lang="de-DE">
              <a:solidFill>
                <a:srgbClr val="FFFFFF"/>
              </a:solidFill>
            </a:endParaRPr>
          </a:p>
        </p:txBody>
      </p:sp>
      <p:sp>
        <p:nvSpPr>
          <p:cNvPr id="5" name="Footer Placeholder 4"/>
          <p:cNvSpPr>
            <a:spLocks noGrp="1"/>
          </p:cNvSpPr>
          <p:nvPr>
            <p:ph type="ftr" sz="quarter" idx="12"/>
          </p:nvPr>
        </p:nvSpPr>
        <p:spPr/>
        <p:txBody>
          <a:bodyPr/>
          <a:lstStyle/>
          <a:p>
            <a:pPr>
              <a:defRPr/>
            </a:pPr>
            <a:r>
              <a:rPr>
                <a:solidFill>
                  <a:srgbClr val="FFFFFF"/>
                </a:solidFill>
              </a:rPr>
              <a:t>Bruker Confidential</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0849" y="1981467"/>
            <a:ext cx="7048500" cy="2724150"/>
          </a:xfrm>
          <a:prstGeom prst="rect">
            <a:avLst/>
          </a:prstGeom>
        </p:spPr>
      </p:pic>
      <p:sp>
        <p:nvSpPr>
          <p:cNvPr id="7" name="TextBox 6"/>
          <p:cNvSpPr txBox="1"/>
          <p:nvPr/>
        </p:nvSpPr>
        <p:spPr>
          <a:xfrm>
            <a:off x="560641" y="5127477"/>
            <a:ext cx="8215890" cy="646331"/>
          </a:xfrm>
          <a:prstGeom prst="rect">
            <a:avLst/>
          </a:prstGeom>
          <a:noFill/>
        </p:spPr>
        <p:txBody>
          <a:bodyPr wrap="square" rtlCol="0">
            <a:spAutoFit/>
          </a:bodyPr>
          <a:lstStyle/>
          <a:p>
            <a:pPr algn="just"/>
            <a:r>
              <a:rPr lang="en-US" i="1" dirty="0">
                <a:solidFill>
                  <a:srgbClr val="0071BC"/>
                </a:solidFill>
              </a:rPr>
              <a:t>There is clear differentiation of good/bad glossy surfaces for belt</a:t>
            </a:r>
            <a:r>
              <a:rPr lang="en-US" dirty="0">
                <a:solidFill>
                  <a:srgbClr val="000000"/>
                </a:solidFill>
              </a:rPr>
              <a:t>. Average slope variation indicates how shinny surface is with clear quantification.</a:t>
            </a:r>
          </a:p>
        </p:txBody>
      </p:sp>
      <p:cxnSp>
        <p:nvCxnSpPr>
          <p:cNvPr id="9" name="Straight Connector 8"/>
          <p:cNvCxnSpPr/>
          <p:nvPr/>
        </p:nvCxnSpPr>
        <p:spPr bwMode="auto">
          <a:xfrm>
            <a:off x="1529707" y="2956845"/>
            <a:ext cx="2162086" cy="0"/>
          </a:xfrm>
          <a:prstGeom prst="line">
            <a:avLst/>
          </a:prstGeom>
          <a:solidFill>
            <a:schemeClr val="accent1"/>
          </a:solidFill>
          <a:ln w="38100" cap="flat" cmpd="sng" algn="ctr">
            <a:solidFill>
              <a:srgbClr val="00B050"/>
            </a:solidFill>
            <a:prstDash val="sysDot"/>
            <a:round/>
            <a:headEnd type="none" w="med" len="med"/>
            <a:tailEnd type="none" w="med" len="med"/>
          </a:ln>
          <a:effectLst/>
        </p:spPr>
      </p:cxnSp>
      <p:sp>
        <p:nvSpPr>
          <p:cNvPr id="10" name="TextBox 9"/>
          <p:cNvSpPr txBox="1"/>
          <p:nvPr/>
        </p:nvSpPr>
        <p:spPr>
          <a:xfrm>
            <a:off x="1435704" y="1642913"/>
            <a:ext cx="1666419" cy="338554"/>
          </a:xfrm>
          <a:prstGeom prst="rect">
            <a:avLst/>
          </a:prstGeom>
          <a:noFill/>
        </p:spPr>
        <p:txBody>
          <a:bodyPr wrap="square" rtlCol="0">
            <a:spAutoFit/>
          </a:bodyPr>
          <a:lstStyle/>
          <a:p>
            <a:r>
              <a:rPr lang="en-US" sz="1600" dirty="0">
                <a:solidFill>
                  <a:srgbClr val="00B050"/>
                </a:solidFill>
              </a:rPr>
              <a:t>GOOD: shiny</a:t>
            </a:r>
          </a:p>
        </p:txBody>
      </p:sp>
      <p:cxnSp>
        <p:nvCxnSpPr>
          <p:cNvPr id="11" name="Straight Connector 10"/>
          <p:cNvCxnSpPr/>
          <p:nvPr/>
        </p:nvCxnSpPr>
        <p:spPr bwMode="auto">
          <a:xfrm>
            <a:off x="3580696" y="4117649"/>
            <a:ext cx="2162086" cy="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sp>
        <p:nvSpPr>
          <p:cNvPr id="12" name="TextBox 11"/>
          <p:cNvSpPr txBox="1"/>
          <p:nvPr/>
        </p:nvSpPr>
        <p:spPr>
          <a:xfrm>
            <a:off x="4121217" y="1642913"/>
            <a:ext cx="1818110" cy="338554"/>
          </a:xfrm>
          <a:prstGeom prst="rect">
            <a:avLst/>
          </a:prstGeom>
          <a:noFill/>
        </p:spPr>
        <p:txBody>
          <a:bodyPr wrap="square" rtlCol="0">
            <a:spAutoFit/>
          </a:bodyPr>
          <a:lstStyle/>
          <a:p>
            <a:r>
              <a:rPr lang="en-US" sz="1600" dirty="0">
                <a:solidFill>
                  <a:srgbClr val="FF0000"/>
                </a:solidFill>
              </a:rPr>
              <a:t>BAD: too mate</a:t>
            </a:r>
          </a:p>
        </p:txBody>
      </p:sp>
    </p:spTree>
    <p:extLst>
      <p:ext uri="{BB962C8B-B14F-4D97-AF65-F5344CB8AC3E}">
        <p14:creationId xmlns:p14="http://schemas.microsoft.com/office/powerpoint/2010/main" val="708149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Finding root cause of issue</a:t>
            </a:r>
            <a:br>
              <a:rPr lang="en-US" dirty="0"/>
            </a:br>
            <a:r>
              <a:rPr lang="en-US" dirty="0">
                <a:solidFill>
                  <a:schemeClr val="tx2"/>
                </a:solidFill>
              </a:rPr>
              <a:t>Brake vibration</a:t>
            </a:r>
          </a:p>
        </p:txBody>
      </p:sp>
      <p:sp>
        <p:nvSpPr>
          <p:cNvPr id="6" name="Content Placeholder 5">
            <a:extLst>
              <a:ext uri="{FF2B5EF4-FFF2-40B4-BE49-F238E27FC236}">
                <a16:creationId xmlns:a16="http://schemas.microsoft.com/office/drawing/2014/main" id="{434EC632-534E-4F1A-8F0B-32438964DDE4}"/>
              </a:ext>
            </a:extLst>
          </p:cNvPr>
          <p:cNvSpPr>
            <a:spLocks noGrp="1"/>
          </p:cNvSpPr>
          <p:nvPr>
            <p:ph sz="quarter" idx="13"/>
          </p:nvPr>
        </p:nvSpPr>
        <p:spPr>
          <a:xfrm>
            <a:off x="609600" y="4580388"/>
            <a:ext cx="7924800" cy="1744211"/>
          </a:xfrm>
        </p:spPr>
        <p:txBody>
          <a:bodyPr/>
          <a:lstStyle/>
          <a:p>
            <a:r>
              <a:rPr lang="en-US" dirty="0"/>
              <a:t>Sharp well-defined triangular shape allows proper grid on disk</a:t>
            </a:r>
          </a:p>
          <a:p>
            <a:r>
              <a:rPr lang="en-US" dirty="0"/>
              <a:t>Spatial frequency plays a role here</a:t>
            </a:r>
          </a:p>
          <a:p>
            <a:r>
              <a:rPr lang="en-US" dirty="0" err="1"/>
              <a:t>Sdq</a:t>
            </a:r>
            <a:r>
              <a:rPr lang="en-US" dirty="0"/>
              <a:t> combines</a:t>
            </a:r>
          </a:p>
          <a:p>
            <a:pPr lvl="1"/>
            <a:r>
              <a:rPr lang="en-US" dirty="0"/>
              <a:t>Amplitude</a:t>
            </a:r>
          </a:p>
          <a:p>
            <a:pPr lvl="1"/>
            <a:r>
              <a:rPr lang="en-US" dirty="0"/>
              <a:t>Lateral spacing</a:t>
            </a:r>
          </a:p>
        </p:txBody>
      </p:sp>
      <p:sp>
        <p:nvSpPr>
          <p:cNvPr id="3" name="Date Placeholder 2">
            <a:extLst>
              <a:ext uri="{FF2B5EF4-FFF2-40B4-BE49-F238E27FC236}">
                <a16:creationId xmlns:a16="http://schemas.microsoft.com/office/drawing/2014/main" id="{40D335F3-1EC0-4EFC-831A-E48673002DF5}"/>
              </a:ext>
            </a:extLst>
          </p:cNvPr>
          <p:cNvSpPr>
            <a:spLocks noGrp="1"/>
          </p:cNvSpPr>
          <p:nvPr>
            <p:ph type="dt" sz="half" idx="14"/>
          </p:nvPr>
        </p:nvSpPr>
        <p:spPr/>
        <p:txBody>
          <a:bodyPr/>
          <a:lstStyle/>
          <a:p>
            <a:pPr>
              <a:defRPr/>
            </a:pPr>
            <a:fld id="{60CB53C1-EC4D-4D6E-A7A0-CB32F37089D9}" type="datetime1">
              <a:rPr lang="en-US" smtClean="0"/>
              <a:t>6/20/2019</a:t>
            </a:fld>
            <a:endParaRPr lang="en-US" dirty="0"/>
          </a:p>
        </p:txBody>
      </p:sp>
      <p:sp>
        <p:nvSpPr>
          <p:cNvPr id="18434"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285FC66-051D-491C-8E82-5F2A7C634995}" type="slidenum">
              <a:rPr lang="en-US" smtClean="0">
                <a:solidFill>
                  <a:schemeClr val="bg1"/>
                </a:solidFill>
                <a:latin typeface="Verdana" pitchFamily="34" charset="0"/>
              </a:rPr>
              <a:pPr eaLnBrk="1" hangingPunct="1"/>
              <a:t>28</a:t>
            </a:fld>
            <a:endParaRPr lang="en-US">
              <a:solidFill>
                <a:schemeClr val="bg1"/>
              </a:solidFill>
              <a:latin typeface="Verdana" pitchFamily="34" charset="0"/>
            </a:endParaRPr>
          </a:p>
        </p:txBody>
      </p:sp>
      <p:sp>
        <p:nvSpPr>
          <p:cNvPr id="4" name="Footer Placeholder 3">
            <a:extLst>
              <a:ext uri="{FF2B5EF4-FFF2-40B4-BE49-F238E27FC236}">
                <a16:creationId xmlns:a16="http://schemas.microsoft.com/office/drawing/2014/main" id="{81F5A933-47DC-4872-A282-ABA00453C079}"/>
              </a:ext>
            </a:extLst>
          </p:cNvPr>
          <p:cNvSpPr>
            <a:spLocks noGrp="1"/>
          </p:cNvSpPr>
          <p:nvPr>
            <p:ph type="ftr" sz="quarter" idx="16"/>
          </p:nvPr>
        </p:nvSpPr>
        <p:spPr/>
        <p:txBody>
          <a:bodyPr/>
          <a:lstStyle/>
          <a:p>
            <a:pPr>
              <a:defRPr/>
            </a:pPr>
            <a:r>
              <a:rPr lang="en-US"/>
              <a:t>Bruker Confidential</a:t>
            </a:r>
            <a:endParaRPr lang="en-US" dirty="0"/>
          </a:p>
        </p:txBody>
      </p:sp>
      <p:pic>
        <p:nvPicPr>
          <p:cNvPr id="184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2000" t="25331" r="13000" b="28854"/>
          <a:stretch>
            <a:fillRect/>
          </a:stretch>
        </p:blipFill>
        <p:spPr bwMode="auto">
          <a:xfrm>
            <a:off x="492853" y="2393179"/>
            <a:ext cx="373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4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l="10001" t="23569" r="12000" b="27092"/>
          <a:stretch>
            <a:fillRect/>
          </a:stretch>
        </p:blipFill>
        <p:spPr bwMode="auto">
          <a:xfrm>
            <a:off x="4829408" y="2426390"/>
            <a:ext cx="38100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439" name="Text Box 6"/>
          <p:cNvSpPr txBox="1">
            <a:spLocks noChangeArrowheads="1"/>
          </p:cNvSpPr>
          <p:nvPr/>
        </p:nvSpPr>
        <p:spPr bwMode="auto">
          <a:xfrm>
            <a:off x="6178578" y="3488173"/>
            <a:ext cx="137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spcBef>
                <a:spcPct val="50000"/>
              </a:spcBef>
            </a:pPr>
            <a:r>
              <a:rPr lang="en-US" sz="1600" dirty="0">
                <a:latin typeface="Verdana" panose="020B0604030504040204" pitchFamily="34" charset="0"/>
                <a:ea typeface="Verdana" panose="020B0604030504040204" pitchFamily="34" charset="0"/>
                <a:cs typeface="Verdana" panose="020B0604030504040204" pitchFamily="34" charset="0"/>
              </a:rPr>
              <a:t>Sa: In spec</a:t>
            </a:r>
          </a:p>
          <a:p>
            <a:pPr>
              <a:spcBef>
                <a:spcPct val="50000"/>
              </a:spcBef>
            </a:pPr>
            <a:r>
              <a:rPr lang="en-US" sz="1600" dirty="0" err="1">
                <a:latin typeface="Verdana" panose="020B0604030504040204" pitchFamily="34" charset="0"/>
                <a:ea typeface="Verdana" panose="020B0604030504040204" pitchFamily="34" charset="0"/>
                <a:cs typeface="Verdana" panose="020B0604030504040204" pitchFamily="34" charset="0"/>
              </a:rPr>
              <a:t>Sdq</a:t>
            </a:r>
            <a:r>
              <a:rPr lang="en-US" sz="1600" dirty="0">
                <a:latin typeface="Verdana" panose="020B0604030504040204" pitchFamily="34" charset="0"/>
                <a:ea typeface="Verdana" panose="020B0604030504040204" pitchFamily="34" charset="0"/>
                <a:cs typeface="Verdana" panose="020B0604030504040204" pitchFamily="34" charset="0"/>
              </a:rPr>
              <a:t>: High</a:t>
            </a:r>
          </a:p>
        </p:txBody>
      </p:sp>
      <p:sp>
        <p:nvSpPr>
          <p:cNvPr id="18440" name="Text Box 7"/>
          <p:cNvSpPr txBox="1">
            <a:spLocks noChangeArrowheads="1"/>
          </p:cNvSpPr>
          <p:nvPr/>
        </p:nvSpPr>
        <p:spPr bwMode="auto">
          <a:xfrm>
            <a:off x="1593823" y="3488173"/>
            <a:ext cx="137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spcBef>
                <a:spcPct val="50000"/>
              </a:spcBef>
            </a:pPr>
            <a:r>
              <a:rPr lang="en-US" sz="1600" dirty="0">
                <a:latin typeface="Verdana" panose="020B0604030504040204" pitchFamily="34" charset="0"/>
                <a:ea typeface="Verdana" panose="020B0604030504040204" pitchFamily="34" charset="0"/>
                <a:cs typeface="Verdana" panose="020B0604030504040204" pitchFamily="34" charset="0"/>
              </a:rPr>
              <a:t>Sa: In spec</a:t>
            </a:r>
          </a:p>
          <a:p>
            <a:pPr>
              <a:spcBef>
                <a:spcPct val="50000"/>
              </a:spcBef>
            </a:pPr>
            <a:r>
              <a:rPr lang="en-US" sz="1600" dirty="0" err="1">
                <a:latin typeface="Verdana" panose="020B0604030504040204" pitchFamily="34" charset="0"/>
                <a:ea typeface="Verdana" panose="020B0604030504040204" pitchFamily="34" charset="0"/>
                <a:cs typeface="Verdana" panose="020B0604030504040204" pitchFamily="34" charset="0"/>
              </a:rPr>
              <a:t>Sdq</a:t>
            </a:r>
            <a:r>
              <a:rPr lang="en-US" sz="1600" dirty="0">
                <a:latin typeface="Verdana" panose="020B0604030504040204" pitchFamily="34" charset="0"/>
                <a:ea typeface="Verdana" panose="020B0604030504040204" pitchFamily="34" charset="0"/>
                <a:cs typeface="Verdana" panose="020B0604030504040204" pitchFamily="34" charset="0"/>
              </a:rPr>
              <a:t>: Low</a:t>
            </a:r>
          </a:p>
        </p:txBody>
      </p:sp>
      <p:sp>
        <p:nvSpPr>
          <p:cNvPr id="2" name="TextBox 1"/>
          <p:cNvSpPr txBox="1"/>
          <p:nvPr/>
        </p:nvSpPr>
        <p:spPr>
          <a:xfrm>
            <a:off x="1752600" y="2038697"/>
            <a:ext cx="929293" cy="40011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fr-FR" sz="2000" dirty="0">
                <a:latin typeface="Verdana" panose="020B0604030504040204" pitchFamily="34" charset="0"/>
                <a:ea typeface="Verdana" panose="020B0604030504040204" pitchFamily="34" charset="0"/>
                <a:cs typeface="Verdana" panose="020B0604030504040204" pitchFamily="34" charset="0"/>
              </a:rPr>
              <a:t>Quiet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6178578" y="2038697"/>
            <a:ext cx="1111660" cy="40011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2000" dirty="0">
                <a:latin typeface="Verdana" panose="020B0604030504040204" pitchFamily="34" charset="0"/>
                <a:ea typeface="Verdana" panose="020B0604030504040204" pitchFamily="34" charset="0"/>
                <a:cs typeface="Verdana" panose="020B0604030504040204" pitchFamily="34" charset="0"/>
              </a:rPr>
              <a:t>Noisy</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5118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F9C89F-4352-4FDC-A376-9781BD9EA9F4}"/>
              </a:ext>
            </a:extLst>
          </p:cNvPr>
          <p:cNvSpPr>
            <a:spLocks noGrp="1"/>
          </p:cNvSpPr>
          <p:nvPr>
            <p:ph type="title"/>
          </p:nvPr>
        </p:nvSpPr>
        <p:spPr/>
        <p:txBody>
          <a:bodyPr/>
          <a:lstStyle/>
          <a:p>
            <a:r>
              <a:rPr lang="en-US" dirty="0">
                <a:solidFill>
                  <a:srgbClr val="000000"/>
                </a:solidFill>
              </a:rPr>
              <a:t>Predictive maintenance</a:t>
            </a:r>
            <a:br>
              <a:rPr lang="en-US" dirty="0">
                <a:solidFill>
                  <a:srgbClr val="000000"/>
                </a:solidFill>
              </a:rPr>
            </a:br>
            <a:r>
              <a:rPr lang="en-US" dirty="0">
                <a:solidFill>
                  <a:schemeClr val="tx2"/>
                </a:solidFill>
              </a:rPr>
              <a:t>Sealing on rotating shaft</a:t>
            </a:r>
            <a:br>
              <a:rPr lang="en-US" dirty="0">
                <a:solidFill>
                  <a:schemeClr val="tx2"/>
                </a:solidFill>
              </a:rPr>
            </a:br>
            <a:endParaRPr lang="en-US" dirty="0"/>
          </a:p>
        </p:txBody>
      </p:sp>
      <p:sp>
        <p:nvSpPr>
          <p:cNvPr id="2" name="Date Placeholder 1"/>
          <p:cNvSpPr>
            <a:spLocks noGrp="1"/>
          </p:cNvSpPr>
          <p:nvPr>
            <p:ph type="dt" sz="half" idx="10"/>
          </p:nvPr>
        </p:nvSpPr>
        <p:spPr/>
        <p:txBody>
          <a:bodyPr/>
          <a:lstStyle/>
          <a:p>
            <a:pPr>
              <a:defRPr/>
            </a:pPr>
            <a:fld id="{44873940-6280-48CB-8A01-110FA13CF167}" type="datetime1">
              <a:rPr lang="en-US" smtClean="0">
                <a:solidFill>
                  <a:srgbClr val="FFFFFF"/>
                </a:solidFill>
              </a:rPr>
              <a:t>6/20/2019</a:t>
            </a:fld>
            <a:endParaRPr lang="de-DE" dirty="0">
              <a:solidFill>
                <a:srgbClr val="FFFFFF"/>
              </a:solidFill>
            </a:endParaRPr>
          </a:p>
        </p:txBody>
      </p:sp>
      <p:sp>
        <p:nvSpPr>
          <p:cNvPr id="3" name="Slide Number Placeholder 2"/>
          <p:cNvSpPr>
            <a:spLocks noGrp="1"/>
          </p:cNvSpPr>
          <p:nvPr>
            <p:ph type="sldNum" sz="quarter" idx="11"/>
          </p:nvPr>
        </p:nvSpPr>
        <p:spPr/>
        <p:txBody>
          <a:bodyPr/>
          <a:lstStyle/>
          <a:p>
            <a:pPr>
              <a:defRPr/>
            </a:pPr>
            <a:fld id="{D52E1A72-92EE-4008-A9B1-3FE26AC5A196}" type="slidenum">
              <a:rPr lang="de-DE" smtClean="0">
                <a:solidFill>
                  <a:srgbClr val="FFFFFF"/>
                </a:solidFill>
              </a:rPr>
              <a:pPr>
                <a:defRPr/>
              </a:pPr>
              <a:t>29</a:t>
            </a:fld>
            <a:endParaRPr lang="de-DE">
              <a:solidFill>
                <a:srgbClr val="FFFFFF"/>
              </a:solidFill>
            </a:endParaRPr>
          </a:p>
        </p:txBody>
      </p:sp>
      <p:pic>
        <p:nvPicPr>
          <p:cNvPr id="4" name="Picture 309"/>
          <p:cNvPicPr>
            <a:picLocks noChangeAspect="1" noChangeArrowheads="1"/>
          </p:cNvPicPr>
          <p:nvPr/>
        </p:nvPicPr>
        <p:blipFill>
          <a:blip r:embed="rId2" cstate="email">
            <a:clrChange>
              <a:clrFrom>
                <a:srgbClr val="FFFFFF"/>
              </a:clrFrom>
              <a:clrTo>
                <a:srgbClr val="FFFFFF">
                  <a:alpha val="0"/>
                </a:srgbClr>
              </a:clrTo>
            </a:clrChange>
            <a:lum bright="-6000"/>
            <a:extLst>
              <a:ext uri="{28A0092B-C50C-407E-A947-70E740481C1C}">
                <a14:useLocalDpi xmlns:a14="http://schemas.microsoft.com/office/drawing/2010/main"/>
              </a:ext>
            </a:extLst>
          </a:blip>
          <a:srcRect/>
          <a:stretch>
            <a:fillRect/>
          </a:stretch>
        </p:blipFill>
        <p:spPr bwMode="auto">
          <a:xfrm>
            <a:off x="4419600" y="3575050"/>
            <a:ext cx="3962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1751013"/>
            <a:ext cx="38100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334000" y="1617617"/>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solidFill>
                  <a:srgbClr val="000000"/>
                </a:solidFill>
              </a:rPr>
              <a:t>New shaft</a:t>
            </a:r>
          </a:p>
        </p:txBody>
      </p:sp>
      <p:graphicFrame>
        <p:nvGraphicFramePr>
          <p:cNvPr id="7" name="Group 329"/>
          <p:cNvGraphicFramePr>
            <a:graphicFrameLocks noGrp="1"/>
          </p:cNvGraphicFramePr>
          <p:nvPr>
            <p:extLst>
              <p:ext uri="{D42A27DB-BD31-4B8C-83A1-F6EECF244321}">
                <p14:modId xmlns:p14="http://schemas.microsoft.com/office/powerpoint/2010/main" val="1116808875"/>
              </p:ext>
            </p:extLst>
          </p:nvPr>
        </p:nvGraphicFramePr>
        <p:xfrm>
          <a:off x="685800" y="1749425"/>
          <a:ext cx="3124200" cy="944563"/>
        </p:xfrm>
        <a:graphic>
          <a:graphicData uri="http://schemas.openxmlformats.org/drawingml/2006/table">
            <a:tbl>
              <a:tblPr/>
              <a:tblGrid>
                <a:gridCol w="923925">
                  <a:extLst>
                    <a:ext uri="{9D8B030D-6E8A-4147-A177-3AD203B41FA5}">
                      <a16:colId xmlns:a16="http://schemas.microsoft.com/office/drawing/2014/main" val="20000"/>
                    </a:ext>
                  </a:extLst>
                </a:gridCol>
                <a:gridCol w="2200275">
                  <a:extLst>
                    <a:ext uri="{9D8B030D-6E8A-4147-A177-3AD203B41FA5}">
                      <a16:colId xmlns:a16="http://schemas.microsoft.com/office/drawing/2014/main" val="20001"/>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  368nm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2"/>
                          </a:solidFill>
                          <a:effectLst/>
                          <a:latin typeface="Arial" pitchFamily="34" charset="0"/>
                        </a:rPr>
                        <a:t>Sds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2"/>
                          </a:solidFill>
                          <a:effectLst/>
                          <a:latin typeface="Arial" pitchFamily="34" charset="0"/>
                        </a:rPr>
                        <a:t> 1130 /mm</a:t>
                      </a:r>
                      <a:r>
                        <a:rPr kumimoji="0" lang="en-US" sz="1400" b="0" i="1" u="none" strike="noStrike" cap="none" normalizeH="0" baseline="30000" dirty="0">
                          <a:ln>
                            <a:noFill/>
                          </a:ln>
                          <a:solidFill>
                            <a:schemeClr val="tx2"/>
                          </a:solidFill>
                          <a:effectLst/>
                          <a:latin typeface="Arial" pitchFamily="34" charset="0"/>
                        </a:rPr>
                        <a:t>2</a:t>
                      </a:r>
                      <a:endParaRPr kumimoji="0" lang="en-US" sz="1400" b="0" i="1" u="none" strike="noStrike" cap="none" normalizeH="0" baseline="0" dirty="0">
                        <a:ln>
                          <a:noFill/>
                        </a:ln>
                        <a:solidFill>
                          <a:schemeClr val="tx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2"/>
                          </a:solidFill>
                          <a:effectLst/>
                          <a:latin typeface="Arial" pitchFamily="34" charset="0"/>
                        </a:rPr>
                        <a:t>Ssc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2"/>
                          </a:solidFill>
                          <a:effectLst/>
                          <a:latin typeface="Arial" pitchFamily="34" charset="0"/>
                        </a:rPr>
                        <a:t>  49 mm</a:t>
                      </a:r>
                      <a:r>
                        <a:rPr kumimoji="0" lang="en-US" sz="1400" b="0" i="1" u="none" strike="noStrike" cap="none" normalizeH="0" baseline="30000" dirty="0">
                          <a:ln>
                            <a:noFill/>
                          </a:ln>
                          <a:solidFill>
                            <a:schemeClr val="tx2"/>
                          </a:solidFill>
                          <a:effectLst/>
                          <a:latin typeface="Arial" pitchFamily="34" charset="0"/>
                        </a:rPr>
                        <a:t>-1</a:t>
                      </a:r>
                      <a:r>
                        <a:rPr kumimoji="0" lang="en-US" sz="1400" b="0" i="1" u="none" strike="noStrike" cap="none" normalizeH="0" baseline="0" dirty="0">
                          <a:ln>
                            <a:noFill/>
                          </a:ln>
                          <a:solidFill>
                            <a:schemeClr val="tx2"/>
                          </a:solidFill>
                          <a:effectLst/>
                          <a:latin typeface="Arial" pitchFamily="34" charset="0"/>
                        </a:rPr>
                        <a:t> (radius 20</a:t>
                      </a:r>
                      <a:r>
                        <a:rPr kumimoji="0" lang="en-US" sz="1400" b="0" i="1" u="none" strike="noStrike" cap="none" normalizeH="0" baseline="0" dirty="0">
                          <a:ln>
                            <a:noFill/>
                          </a:ln>
                          <a:solidFill>
                            <a:schemeClr val="tx2"/>
                          </a:solidFill>
                          <a:effectLst/>
                          <a:latin typeface="Symbol" pitchFamily="18" charset="2"/>
                        </a:rPr>
                        <a:t>m</a:t>
                      </a:r>
                      <a:r>
                        <a:rPr kumimoji="0" lang="en-US" sz="1400" b="0" i="1" u="none" strike="noStrike" cap="none" normalizeH="0" baseline="0" dirty="0">
                          <a:ln>
                            <a:noFill/>
                          </a:ln>
                          <a:solidFill>
                            <a:schemeClr val="tx2"/>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8" name="Group 332"/>
          <p:cNvGraphicFramePr>
            <a:graphicFrameLocks noGrp="1"/>
          </p:cNvGraphicFramePr>
          <p:nvPr>
            <p:extLst>
              <p:ext uri="{D42A27DB-BD31-4B8C-83A1-F6EECF244321}">
                <p14:modId xmlns:p14="http://schemas.microsoft.com/office/powerpoint/2010/main" val="426090978"/>
              </p:ext>
            </p:extLst>
          </p:nvPr>
        </p:nvGraphicFramePr>
        <p:xfrm>
          <a:off x="4495799" y="5239593"/>
          <a:ext cx="4008929" cy="1008063"/>
        </p:xfrm>
        <a:graphic>
          <a:graphicData uri="http://schemas.openxmlformats.org/drawingml/2006/table">
            <a:tbl>
              <a:tblPr/>
              <a:tblGrid>
                <a:gridCol w="1688157">
                  <a:extLst>
                    <a:ext uri="{9D8B030D-6E8A-4147-A177-3AD203B41FA5}">
                      <a16:colId xmlns:a16="http://schemas.microsoft.com/office/drawing/2014/main" val="20000"/>
                    </a:ext>
                  </a:extLst>
                </a:gridCol>
                <a:gridCol w="2320772">
                  <a:extLst>
                    <a:ext uri="{9D8B030D-6E8A-4147-A177-3AD203B41FA5}">
                      <a16:colId xmlns:a16="http://schemas.microsoft.com/office/drawing/2014/main" val="20001"/>
                    </a:ext>
                  </a:extLst>
                </a:gridCol>
              </a:tblGrid>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rPr>
                        <a:t>769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kern="1200" cap="none" normalizeH="0" baseline="0" dirty="0">
                          <a:ln>
                            <a:noFill/>
                          </a:ln>
                          <a:solidFill>
                            <a:schemeClr val="tx2"/>
                          </a:solidFill>
                          <a:effectLst/>
                          <a:latin typeface="Arial" pitchFamily="34" charset="0"/>
                          <a:ea typeface="+mn-ea"/>
                          <a:cs typeface="+mn-cs"/>
                        </a:rPr>
                        <a:t>Sds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kern="1200" cap="none" normalizeH="0" baseline="0" dirty="0">
                          <a:ln>
                            <a:noFill/>
                          </a:ln>
                          <a:solidFill>
                            <a:schemeClr val="tx2"/>
                          </a:solidFill>
                          <a:effectLst/>
                          <a:latin typeface="Arial" pitchFamily="34" charset="0"/>
                          <a:ea typeface="+mn-ea"/>
                          <a:cs typeface="+mn-cs"/>
                        </a:rPr>
                        <a:t> 247 /mm2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kern="1200" cap="none" normalizeH="0" baseline="0" dirty="0">
                          <a:ln>
                            <a:noFill/>
                          </a:ln>
                          <a:solidFill>
                            <a:schemeClr val="tx2"/>
                          </a:solidFill>
                          <a:effectLst/>
                          <a:latin typeface="Arial" pitchFamily="34" charset="0"/>
                          <a:ea typeface="+mn-ea"/>
                          <a:cs typeface="+mn-cs"/>
                        </a:rPr>
                        <a:t>Ssc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kern="1200" cap="none" normalizeH="0" baseline="0" dirty="0">
                          <a:ln>
                            <a:noFill/>
                          </a:ln>
                          <a:solidFill>
                            <a:schemeClr val="tx2"/>
                          </a:solidFill>
                          <a:effectLst/>
                          <a:latin typeface="Arial" pitchFamily="34" charset="0"/>
                          <a:ea typeface="+mn-ea"/>
                          <a:cs typeface="+mn-cs"/>
                        </a:rPr>
                        <a:t>  6 mm-1 (radius 166 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 Box 291"/>
          <p:cNvSpPr txBox="1">
            <a:spLocks noChangeArrowheads="1"/>
          </p:cNvSpPr>
          <p:nvPr/>
        </p:nvSpPr>
        <p:spPr bwMode="auto">
          <a:xfrm>
            <a:off x="5334000" y="3384731"/>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solidFill>
                  <a:srgbClr val="000000"/>
                </a:solidFill>
              </a:rPr>
              <a:t>Used shaft</a:t>
            </a:r>
          </a:p>
        </p:txBody>
      </p:sp>
      <p:sp>
        <p:nvSpPr>
          <p:cNvPr id="11" name="Line 311"/>
          <p:cNvSpPr>
            <a:spLocks noChangeShapeType="1"/>
          </p:cNvSpPr>
          <p:nvPr/>
        </p:nvSpPr>
        <p:spPr bwMode="auto">
          <a:xfrm>
            <a:off x="4267200" y="2952806"/>
            <a:ext cx="3505200" cy="228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12" name="Text Box 313"/>
          <p:cNvSpPr txBox="1">
            <a:spLocks noChangeArrowheads="1"/>
          </p:cNvSpPr>
          <p:nvPr/>
        </p:nvSpPr>
        <p:spPr bwMode="auto">
          <a:xfrm>
            <a:off x="4549775" y="2998049"/>
            <a:ext cx="175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solidFill>
                  <a:srgbClr val="000000"/>
                </a:solidFill>
                <a:latin typeface="+mn-lt"/>
              </a:rPr>
              <a:t>600 µm</a:t>
            </a:r>
          </a:p>
        </p:txBody>
      </p:sp>
      <p:pic>
        <p:nvPicPr>
          <p:cNvPr id="13" name="Picture 315" descr="DimensioningSe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52800"/>
            <a:ext cx="35814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14">
            <a:extLst>
              <a:ext uri="{FF2B5EF4-FFF2-40B4-BE49-F238E27FC236}">
                <a16:creationId xmlns:a16="http://schemas.microsoft.com/office/drawing/2014/main" id="{12B9A2EB-BD2C-4F93-AF05-9FE185756448}"/>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143858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943E-F7B0-4010-9A0B-85E26E47301E}"/>
              </a:ext>
            </a:extLst>
          </p:cNvPr>
          <p:cNvSpPr>
            <a:spLocks noGrp="1"/>
          </p:cNvSpPr>
          <p:nvPr>
            <p:ph type="title"/>
          </p:nvPr>
        </p:nvSpPr>
        <p:spPr/>
        <p:txBody>
          <a:bodyPr/>
          <a:lstStyle/>
          <a:p>
            <a:r>
              <a:rPr lang="en-US" dirty="0"/>
              <a:t>What you will learn today</a:t>
            </a:r>
          </a:p>
        </p:txBody>
      </p:sp>
      <p:sp>
        <p:nvSpPr>
          <p:cNvPr id="3" name="Content Placeholder 2">
            <a:extLst>
              <a:ext uri="{FF2B5EF4-FFF2-40B4-BE49-F238E27FC236}">
                <a16:creationId xmlns:a16="http://schemas.microsoft.com/office/drawing/2014/main" id="{8AFF13C0-89FC-40BB-BAC3-94F4D7DEB1AE}"/>
              </a:ext>
            </a:extLst>
          </p:cNvPr>
          <p:cNvSpPr>
            <a:spLocks noGrp="1"/>
          </p:cNvSpPr>
          <p:nvPr>
            <p:ph sz="quarter" idx="13"/>
          </p:nvPr>
        </p:nvSpPr>
        <p:spPr/>
        <p:txBody>
          <a:bodyPr/>
          <a:lstStyle/>
          <a:p>
            <a:r>
              <a:rPr lang="en-US" dirty="0"/>
              <a:t>How to select best means to measure roughness for your applications</a:t>
            </a:r>
          </a:p>
          <a:p>
            <a:endParaRPr lang="en-US" dirty="0"/>
          </a:p>
          <a:p>
            <a:r>
              <a:rPr lang="en-US" dirty="0"/>
              <a:t>When to decide between profile &amp; areal roughness measurement</a:t>
            </a:r>
          </a:p>
          <a:p>
            <a:endParaRPr lang="en-US" dirty="0"/>
          </a:p>
          <a:p>
            <a:r>
              <a:rPr lang="en-US" dirty="0"/>
              <a:t>Which benefits areal S parameters from ISO 25178 bring</a:t>
            </a:r>
          </a:p>
          <a:p>
            <a:endParaRPr lang="en-US" dirty="0"/>
          </a:p>
          <a:p>
            <a:r>
              <a:rPr lang="en-US" dirty="0"/>
              <a:t>Which filter cut-off to chose for meaningful roughness</a:t>
            </a:r>
          </a:p>
          <a:p>
            <a:endParaRPr lang="en-US" dirty="0"/>
          </a:p>
          <a:p>
            <a:r>
              <a:rPr lang="en-US" dirty="0"/>
              <a:t>What the most relevant parameter(s) is (are) versus specific applications</a:t>
            </a:r>
          </a:p>
          <a:p>
            <a:endParaRPr lang="en-US" dirty="0"/>
          </a:p>
        </p:txBody>
      </p:sp>
      <p:sp>
        <p:nvSpPr>
          <p:cNvPr id="4" name="Date Placeholder 3">
            <a:extLst>
              <a:ext uri="{FF2B5EF4-FFF2-40B4-BE49-F238E27FC236}">
                <a16:creationId xmlns:a16="http://schemas.microsoft.com/office/drawing/2014/main" id="{0A7D8377-0453-483F-A051-C2BA58CD4EF2}"/>
              </a:ext>
            </a:extLst>
          </p:cNvPr>
          <p:cNvSpPr>
            <a:spLocks noGrp="1"/>
          </p:cNvSpPr>
          <p:nvPr>
            <p:ph type="dt" sz="half" idx="14"/>
          </p:nvPr>
        </p:nvSpPr>
        <p:spPr/>
        <p:txBody>
          <a:bodyPr/>
          <a:lstStyle/>
          <a:p>
            <a:pPr>
              <a:defRPr/>
            </a:pPr>
            <a:fld id="{45DDB2DD-366D-47F9-A0C0-ADD407216542}" type="datetime1">
              <a:rPr lang="en-US" smtClean="0"/>
              <a:t>6/20/2019</a:t>
            </a:fld>
            <a:endParaRPr lang="en-US"/>
          </a:p>
        </p:txBody>
      </p:sp>
      <p:sp>
        <p:nvSpPr>
          <p:cNvPr id="5" name="Slide Number Placeholder 4">
            <a:extLst>
              <a:ext uri="{FF2B5EF4-FFF2-40B4-BE49-F238E27FC236}">
                <a16:creationId xmlns:a16="http://schemas.microsoft.com/office/drawing/2014/main" id="{AB5DE257-1C1A-43E4-A539-D93D453EC15B}"/>
              </a:ext>
            </a:extLst>
          </p:cNvPr>
          <p:cNvSpPr>
            <a:spLocks noGrp="1"/>
          </p:cNvSpPr>
          <p:nvPr>
            <p:ph type="sldNum" sz="quarter" idx="15"/>
          </p:nvPr>
        </p:nvSpPr>
        <p:spPr/>
        <p:txBody>
          <a:bodyPr/>
          <a:lstStyle/>
          <a:p>
            <a:pPr>
              <a:defRPr/>
            </a:pPr>
            <a:fld id="{05604BE2-0B8F-4077-9310-B85CE4D13966}" type="slidenum">
              <a:rPr lang="en-US" smtClean="0"/>
              <a:pPr>
                <a:defRPr/>
              </a:pPr>
              <a:t>3</a:t>
            </a:fld>
            <a:endParaRPr lang="en-US"/>
          </a:p>
        </p:txBody>
      </p:sp>
      <p:sp>
        <p:nvSpPr>
          <p:cNvPr id="6" name="Footer Placeholder 5">
            <a:extLst>
              <a:ext uri="{FF2B5EF4-FFF2-40B4-BE49-F238E27FC236}">
                <a16:creationId xmlns:a16="http://schemas.microsoft.com/office/drawing/2014/main" id="{2B7B9DCA-D03A-4770-9E50-27B0625EE360}"/>
              </a:ext>
            </a:extLst>
          </p:cNvPr>
          <p:cNvSpPr>
            <a:spLocks noGrp="1"/>
          </p:cNvSpPr>
          <p:nvPr>
            <p:ph type="ftr" sz="quarter" idx="16"/>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492972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Optimization of process</a:t>
            </a:r>
            <a:br>
              <a:rPr lang="en-US" dirty="0"/>
            </a:br>
            <a:r>
              <a:rPr lang="en-US" dirty="0">
                <a:solidFill>
                  <a:schemeClr val="tx2"/>
                </a:solidFill>
              </a:rPr>
              <a:t>3D printing of PEEK material</a:t>
            </a:r>
            <a:endParaRPr lang="en-US" dirty="0"/>
          </a:p>
        </p:txBody>
      </p:sp>
      <p:sp>
        <p:nvSpPr>
          <p:cNvPr id="4" name="Espace réservé de la date 3"/>
          <p:cNvSpPr>
            <a:spLocks noGrp="1"/>
          </p:cNvSpPr>
          <p:nvPr>
            <p:ph type="dt" sz="half" idx="14"/>
          </p:nvPr>
        </p:nvSpPr>
        <p:spPr/>
        <p:txBody>
          <a:bodyPr/>
          <a:lstStyle/>
          <a:p>
            <a:fld id="{BE07724C-E681-43DC-8420-B8EB077B5341}" type="datetime1">
              <a:rPr lang="en-US" smtClean="0"/>
              <a:t>6/20/2019</a:t>
            </a:fld>
            <a:endParaRPr lang="en-US"/>
          </a:p>
        </p:txBody>
      </p:sp>
      <p:sp>
        <p:nvSpPr>
          <p:cNvPr id="5" name="Espace réservé du numéro de diapositive 4"/>
          <p:cNvSpPr>
            <a:spLocks noGrp="1"/>
          </p:cNvSpPr>
          <p:nvPr>
            <p:ph type="sldNum" sz="quarter" idx="15"/>
          </p:nvPr>
        </p:nvSpPr>
        <p:spPr/>
        <p:txBody>
          <a:bodyPr/>
          <a:lstStyle/>
          <a:p>
            <a:fld id="{42C79F27-4B35-4196-8C71-54256251ABC4}" type="slidenum">
              <a:rPr lang="en-US" smtClean="0"/>
              <a:t>30</a:t>
            </a:fld>
            <a:endParaRPr lang="en-US"/>
          </a:p>
        </p:txBody>
      </p:sp>
      <p:sp>
        <p:nvSpPr>
          <p:cNvPr id="6" name="Espace réservé du pied de page 5"/>
          <p:cNvSpPr>
            <a:spLocks noGrp="1"/>
          </p:cNvSpPr>
          <p:nvPr>
            <p:ph type="ftr" sz="quarter" idx="16"/>
          </p:nvPr>
        </p:nvSpPr>
        <p:spPr/>
        <p:txBody>
          <a:bodyPr/>
          <a:lstStyle/>
          <a:p>
            <a:r>
              <a:rPr lang="en-US"/>
              <a:t>Bruker Confidential</a:t>
            </a:r>
          </a:p>
        </p:txBody>
      </p:sp>
      <p:pic>
        <p:nvPicPr>
          <p:cNvPr id="717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0265" y="1592263"/>
            <a:ext cx="4613735" cy="376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1592262"/>
            <a:ext cx="4858580" cy="397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0" y="5029200"/>
            <a:ext cx="1295400"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722" y="4996832"/>
            <a:ext cx="1311275"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83221" y="2395242"/>
            <a:ext cx="1399922" cy="338554"/>
          </a:xfrm>
          <a:prstGeom prst="rect">
            <a:avLst/>
          </a:prstGeom>
          <a:noFill/>
        </p:spPr>
        <p:txBody>
          <a:bodyPr wrap="square" rtlCol="0">
            <a:spAutoFit/>
          </a:bodyPr>
          <a:lstStyle/>
          <a:p>
            <a:pPr algn="ctr"/>
            <a:r>
              <a:rPr lang="en-US" sz="1600" b="1" i="1" dirty="0">
                <a:solidFill>
                  <a:schemeClr val="tx2"/>
                </a:solidFill>
              </a:rPr>
              <a:t>Sal = 77µm</a:t>
            </a:r>
          </a:p>
        </p:txBody>
      </p:sp>
      <p:sp>
        <p:nvSpPr>
          <p:cNvPr id="14" name="ZoneTexte 13"/>
          <p:cNvSpPr txBox="1"/>
          <p:nvPr/>
        </p:nvSpPr>
        <p:spPr>
          <a:xfrm>
            <a:off x="4956359" y="2402678"/>
            <a:ext cx="1399922" cy="338554"/>
          </a:xfrm>
          <a:prstGeom prst="rect">
            <a:avLst/>
          </a:prstGeom>
          <a:noFill/>
        </p:spPr>
        <p:txBody>
          <a:bodyPr wrap="square" rtlCol="0">
            <a:spAutoFit/>
          </a:bodyPr>
          <a:lstStyle/>
          <a:p>
            <a:pPr algn="ctr"/>
            <a:r>
              <a:rPr lang="en-US" sz="1600" b="1" i="1" dirty="0">
                <a:solidFill>
                  <a:schemeClr val="tx2"/>
                </a:solidFill>
              </a:rPr>
              <a:t>Sal = 88µm</a:t>
            </a:r>
          </a:p>
        </p:txBody>
      </p:sp>
      <p:pic>
        <p:nvPicPr>
          <p:cNvPr id="17" name="Image 16"/>
          <p:cNvPicPr/>
          <p:nvPr/>
        </p:nvPicPr>
        <p:blipFill rotWithShape="1">
          <a:blip r:embed="rId7">
            <a:clrChange>
              <a:clrFrom>
                <a:srgbClr val="F8F8F8"/>
              </a:clrFrom>
              <a:clrTo>
                <a:srgbClr val="F8F8F8">
                  <a:alpha val="0"/>
                </a:srgbClr>
              </a:clrTo>
            </a:clrChange>
          </a:blip>
          <a:srcRect t="72756"/>
          <a:stretch/>
        </p:blipFill>
        <p:spPr>
          <a:xfrm>
            <a:off x="6419709" y="5608277"/>
            <a:ext cx="2423795" cy="680580"/>
          </a:xfrm>
          <a:prstGeom prst="rect">
            <a:avLst/>
          </a:prstGeom>
        </p:spPr>
      </p:pic>
    </p:spTree>
    <p:extLst>
      <p:ext uri="{BB962C8B-B14F-4D97-AF65-F5344CB8AC3E}">
        <p14:creationId xmlns:p14="http://schemas.microsoft.com/office/powerpoint/2010/main" val="35450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fr-FR" dirty="0"/>
              <a:t>S </a:t>
            </a:r>
            <a:r>
              <a:rPr lang="fr-FR" dirty="0" err="1"/>
              <a:t>areal</a:t>
            </a:r>
            <a:r>
              <a:rPr lang="fr-FR" dirty="0"/>
              <a:t> </a:t>
            </a:r>
            <a:r>
              <a:rPr lang="fr-FR" dirty="0" err="1"/>
              <a:t>roughness</a:t>
            </a:r>
            <a:r>
              <a:rPr lang="fr-FR" dirty="0"/>
              <a:t> </a:t>
            </a:r>
            <a:r>
              <a:rPr lang="fr-FR" dirty="0" err="1"/>
              <a:t>parameters</a:t>
            </a:r>
            <a:br>
              <a:rPr lang="fr-FR" dirty="0"/>
            </a:br>
            <a:r>
              <a:rPr lang="fr-FR" dirty="0">
                <a:solidFill>
                  <a:schemeClr val="tx2"/>
                </a:solidFill>
              </a:rPr>
              <a:t>Link </a:t>
            </a:r>
            <a:r>
              <a:rPr lang="fr-FR" dirty="0" err="1">
                <a:solidFill>
                  <a:schemeClr val="tx2"/>
                </a:solidFill>
              </a:rPr>
              <a:t>with</a:t>
            </a:r>
            <a:r>
              <a:rPr lang="fr-FR" dirty="0">
                <a:solidFill>
                  <a:schemeClr val="tx2"/>
                </a:solidFill>
              </a:rPr>
              <a:t> </a:t>
            </a:r>
            <a:r>
              <a:rPr lang="fr-FR" dirty="0" err="1">
                <a:solidFill>
                  <a:schemeClr val="tx2"/>
                </a:solidFill>
              </a:rPr>
              <a:t>functionality</a:t>
            </a:r>
            <a:endParaRPr lang="en-US" dirty="0">
              <a:solidFill>
                <a:schemeClr val="tx2"/>
              </a:solidFill>
            </a:endParaRPr>
          </a:p>
        </p:txBody>
      </p:sp>
      <p:sp>
        <p:nvSpPr>
          <p:cNvPr id="19459" name="Date Placeholder 1"/>
          <p:cNvSpPr>
            <a:spLocks noGrp="1"/>
          </p:cNvSpPr>
          <p:nvPr>
            <p:ph type="dt" sz="half" idx="10"/>
          </p:nvPr>
        </p:nvSpPr>
        <p:spPr bwMode="auto">
          <a:xfrm>
            <a:off x="685800" y="6550477"/>
            <a:ext cx="2133600" cy="363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AA6D065-EC9F-4EBE-8B37-C2494477E60A}" type="datetime1">
              <a:rPr lang="en-US" smtClean="0">
                <a:solidFill>
                  <a:schemeClr val="bg1"/>
                </a:solidFill>
                <a:latin typeface="Verdana" pitchFamily="34" charset="0"/>
              </a:rPr>
              <a:t>6/20/2019</a:t>
            </a:fld>
            <a:endParaRPr lang="de-DE" dirty="0">
              <a:solidFill>
                <a:schemeClr val="bg1"/>
              </a:solidFill>
              <a:latin typeface="Verdana" pitchFamily="34" charset="0"/>
            </a:endParaRPr>
          </a:p>
        </p:txBody>
      </p:sp>
      <p:sp>
        <p:nvSpPr>
          <p:cNvPr id="19460" name="Slide Number Placeholder 3"/>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ED4BEB65-526F-43FF-9EFF-CA569AB9FE72}" type="slidenum">
              <a:rPr lang="de-DE" smtClean="0">
                <a:solidFill>
                  <a:schemeClr val="bg1"/>
                </a:solidFill>
                <a:latin typeface="Verdana" pitchFamily="34" charset="0"/>
              </a:rPr>
              <a:pPr eaLnBrk="1" hangingPunct="1"/>
              <a:t>31</a:t>
            </a:fld>
            <a:endParaRPr lang="de-DE">
              <a:solidFill>
                <a:schemeClr val="bg1"/>
              </a:solidFill>
              <a:latin typeface="Verdana" pitchFamily="34" charset="0"/>
            </a:endParaRPr>
          </a:p>
        </p:txBody>
      </p:sp>
      <p:pic>
        <p:nvPicPr>
          <p:cNvPr id="19461" name="Picture 5"/>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b="6537"/>
          <a:stretch/>
        </p:blipFill>
        <p:spPr bwMode="auto">
          <a:xfrm>
            <a:off x="1965325" y="1624668"/>
            <a:ext cx="7023100" cy="470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1"/>
          <p:cNvSpPr>
            <a:spLocks noChangeArrowheads="1"/>
          </p:cNvSpPr>
          <p:nvPr/>
        </p:nvSpPr>
        <p:spPr bwMode="auto">
          <a:xfrm>
            <a:off x="4556125" y="1962806"/>
            <a:ext cx="1066800" cy="4368268"/>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3" name="Rectangle 6"/>
          <p:cNvSpPr>
            <a:spLocks noChangeArrowheads="1"/>
          </p:cNvSpPr>
          <p:nvPr/>
        </p:nvSpPr>
        <p:spPr bwMode="auto">
          <a:xfrm>
            <a:off x="5546725" y="1962806"/>
            <a:ext cx="1066800" cy="304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4" name="Rectangle 7"/>
          <p:cNvSpPr>
            <a:spLocks noChangeArrowheads="1"/>
          </p:cNvSpPr>
          <p:nvPr/>
        </p:nvSpPr>
        <p:spPr bwMode="auto">
          <a:xfrm>
            <a:off x="7680325" y="1962806"/>
            <a:ext cx="1219200" cy="4368268"/>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5" name="Rectangle 8"/>
          <p:cNvSpPr>
            <a:spLocks noChangeArrowheads="1"/>
          </p:cNvSpPr>
          <p:nvPr/>
        </p:nvSpPr>
        <p:spPr bwMode="auto">
          <a:xfrm>
            <a:off x="5554663" y="2539068"/>
            <a:ext cx="1066800" cy="304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6" name="Rectangle 9"/>
          <p:cNvSpPr>
            <a:spLocks noChangeArrowheads="1"/>
          </p:cNvSpPr>
          <p:nvPr/>
        </p:nvSpPr>
        <p:spPr bwMode="auto">
          <a:xfrm>
            <a:off x="5622925" y="3148668"/>
            <a:ext cx="998538" cy="8382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7" name="Rectangle 10"/>
          <p:cNvSpPr>
            <a:spLocks noChangeArrowheads="1"/>
          </p:cNvSpPr>
          <p:nvPr/>
        </p:nvSpPr>
        <p:spPr bwMode="auto">
          <a:xfrm>
            <a:off x="5622925" y="4825068"/>
            <a:ext cx="998538" cy="304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8" name="Rectangle 11"/>
          <p:cNvSpPr>
            <a:spLocks noChangeArrowheads="1"/>
          </p:cNvSpPr>
          <p:nvPr/>
        </p:nvSpPr>
        <p:spPr bwMode="auto">
          <a:xfrm>
            <a:off x="6621463" y="3453468"/>
            <a:ext cx="1058862" cy="8382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69" name="Rectangle 12"/>
          <p:cNvSpPr>
            <a:spLocks noChangeArrowheads="1"/>
          </p:cNvSpPr>
          <p:nvPr/>
        </p:nvSpPr>
        <p:spPr bwMode="auto">
          <a:xfrm>
            <a:off x="6621463" y="2267606"/>
            <a:ext cx="1058862" cy="576262"/>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19470" name="Rectangle 13"/>
          <p:cNvSpPr>
            <a:spLocks noChangeArrowheads="1"/>
          </p:cNvSpPr>
          <p:nvPr/>
        </p:nvSpPr>
        <p:spPr bwMode="auto">
          <a:xfrm>
            <a:off x="6621463" y="5739468"/>
            <a:ext cx="1058862" cy="304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a:p>
        </p:txBody>
      </p:sp>
      <p:sp>
        <p:nvSpPr>
          <p:cNvPr id="2" name="Footer Placeholder 1">
            <a:extLst>
              <a:ext uri="{FF2B5EF4-FFF2-40B4-BE49-F238E27FC236}">
                <a16:creationId xmlns:a16="http://schemas.microsoft.com/office/drawing/2014/main" id="{DA6A3B6E-8FE9-4C06-8061-B19FC7B5B76F}"/>
              </a:ext>
            </a:extLst>
          </p:cNvPr>
          <p:cNvSpPr>
            <a:spLocks noGrp="1"/>
          </p:cNvSpPr>
          <p:nvPr>
            <p:ph type="ftr" sz="quarter" idx="12"/>
          </p:nvPr>
        </p:nvSpPr>
        <p:spPr/>
        <p:txBody>
          <a:bodyPr/>
          <a:lstStyle/>
          <a:p>
            <a:pPr>
              <a:defRPr/>
            </a:pPr>
            <a:r>
              <a:rPr lang="en-US"/>
              <a:t>Bruker Confidential</a:t>
            </a:r>
            <a:endParaRPr lang="en-US" dirty="0"/>
          </a:p>
        </p:txBody>
      </p:sp>
      <p:sp>
        <p:nvSpPr>
          <p:cNvPr id="3" name="Rectangle 2">
            <a:extLst>
              <a:ext uri="{FF2B5EF4-FFF2-40B4-BE49-F238E27FC236}">
                <a16:creationId xmlns:a16="http://schemas.microsoft.com/office/drawing/2014/main" id="{D20321CE-CF98-4A89-A80A-1B7C44BE0678}"/>
              </a:ext>
            </a:extLst>
          </p:cNvPr>
          <p:cNvSpPr/>
          <p:nvPr/>
        </p:nvSpPr>
        <p:spPr bwMode="auto">
          <a:xfrm>
            <a:off x="5597599" y="2232834"/>
            <a:ext cx="1037570"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7" name="Rectangle 16">
            <a:extLst>
              <a:ext uri="{FF2B5EF4-FFF2-40B4-BE49-F238E27FC236}">
                <a16:creationId xmlns:a16="http://schemas.microsoft.com/office/drawing/2014/main" id="{52122F0C-0B2F-4A4D-8E80-2D116A4E73F4}"/>
              </a:ext>
            </a:extLst>
          </p:cNvPr>
          <p:cNvSpPr/>
          <p:nvPr/>
        </p:nvSpPr>
        <p:spPr bwMode="auto">
          <a:xfrm>
            <a:off x="6610452" y="1962806"/>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8" name="Rectangle 17">
            <a:extLst>
              <a:ext uri="{FF2B5EF4-FFF2-40B4-BE49-F238E27FC236}">
                <a16:creationId xmlns:a16="http://schemas.microsoft.com/office/drawing/2014/main" id="{FAC73184-1FB1-4ECD-B995-94F36C1E5159}"/>
              </a:ext>
            </a:extLst>
          </p:cNvPr>
          <p:cNvSpPr/>
          <p:nvPr/>
        </p:nvSpPr>
        <p:spPr bwMode="auto">
          <a:xfrm>
            <a:off x="5554663" y="2811674"/>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9" name="Rectangle 18">
            <a:extLst>
              <a:ext uri="{FF2B5EF4-FFF2-40B4-BE49-F238E27FC236}">
                <a16:creationId xmlns:a16="http://schemas.microsoft.com/office/drawing/2014/main" id="{B53D6841-73F4-4702-A17A-54CD4E53F6D9}"/>
              </a:ext>
            </a:extLst>
          </p:cNvPr>
          <p:cNvSpPr/>
          <p:nvPr/>
        </p:nvSpPr>
        <p:spPr bwMode="auto">
          <a:xfrm>
            <a:off x="6610453" y="2813562"/>
            <a:ext cx="1100684" cy="639905"/>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0" name="Rectangle 19">
            <a:extLst>
              <a:ext uri="{FF2B5EF4-FFF2-40B4-BE49-F238E27FC236}">
                <a16:creationId xmlns:a16="http://schemas.microsoft.com/office/drawing/2014/main" id="{66BFBCAD-CBA4-4C9A-874A-88B2A47D3588}"/>
              </a:ext>
            </a:extLst>
          </p:cNvPr>
          <p:cNvSpPr/>
          <p:nvPr/>
        </p:nvSpPr>
        <p:spPr bwMode="auto">
          <a:xfrm>
            <a:off x="6621463" y="4276515"/>
            <a:ext cx="1100684" cy="864465"/>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1" name="Rectangle 20">
            <a:extLst>
              <a:ext uri="{FF2B5EF4-FFF2-40B4-BE49-F238E27FC236}">
                <a16:creationId xmlns:a16="http://schemas.microsoft.com/office/drawing/2014/main" id="{0ACCDA8A-92B0-4195-B34E-F3585ADB0373}"/>
              </a:ext>
            </a:extLst>
          </p:cNvPr>
          <p:cNvSpPr/>
          <p:nvPr/>
        </p:nvSpPr>
        <p:spPr bwMode="auto">
          <a:xfrm>
            <a:off x="5580630" y="4541550"/>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2" name="Rectangle 21">
            <a:extLst>
              <a:ext uri="{FF2B5EF4-FFF2-40B4-BE49-F238E27FC236}">
                <a16:creationId xmlns:a16="http://schemas.microsoft.com/office/drawing/2014/main" id="{EB803396-B0B1-4F5F-A9CD-353681EA81B5}"/>
              </a:ext>
            </a:extLst>
          </p:cNvPr>
          <p:cNvSpPr/>
          <p:nvPr/>
        </p:nvSpPr>
        <p:spPr bwMode="auto">
          <a:xfrm>
            <a:off x="5575125" y="5705167"/>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3" name="Rectangle 22">
            <a:extLst>
              <a:ext uri="{FF2B5EF4-FFF2-40B4-BE49-F238E27FC236}">
                <a16:creationId xmlns:a16="http://schemas.microsoft.com/office/drawing/2014/main" id="{D4FFC91C-5412-485C-A14C-0141E9A65031}"/>
              </a:ext>
            </a:extLst>
          </p:cNvPr>
          <p:cNvSpPr/>
          <p:nvPr/>
        </p:nvSpPr>
        <p:spPr bwMode="auto">
          <a:xfrm>
            <a:off x="6609330" y="5429127"/>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4" name="Rectangle 23">
            <a:extLst>
              <a:ext uri="{FF2B5EF4-FFF2-40B4-BE49-F238E27FC236}">
                <a16:creationId xmlns:a16="http://schemas.microsoft.com/office/drawing/2014/main" id="{18CDC5E5-EACB-4A56-9A93-33546910835A}"/>
              </a:ext>
            </a:extLst>
          </p:cNvPr>
          <p:cNvSpPr/>
          <p:nvPr/>
        </p:nvSpPr>
        <p:spPr bwMode="auto">
          <a:xfrm>
            <a:off x="6603264" y="5991502"/>
            <a:ext cx="1083127" cy="339572"/>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5" name="Rectangle 24">
            <a:extLst>
              <a:ext uri="{FF2B5EF4-FFF2-40B4-BE49-F238E27FC236}">
                <a16:creationId xmlns:a16="http://schemas.microsoft.com/office/drawing/2014/main" id="{81D3ECF7-23B7-4115-8F92-F483B9AB0342}"/>
              </a:ext>
            </a:extLst>
          </p:cNvPr>
          <p:cNvSpPr/>
          <p:nvPr/>
        </p:nvSpPr>
        <p:spPr bwMode="auto">
          <a:xfrm>
            <a:off x="5568369" y="3961905"/>
            <a:ext cx="1066800" cy="579173"/>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6" name="Rectangle 25">
            <a:extLst>
              <a:ext uri="{FF2B5EF4-FFF2-40B4-BE49-F238E27FC236}">
                <a16:creationId xmlns:a16="http://schemas.microsoft.com/office/drawing/2014/main" id="{BA6F7919-CB4A-496C-9C4C-F57B13A9C9B1}"/>
              </a:ext>
            </a:extLst>
          </p:cNvPr>
          <p:cNvSpPr/>
          <p:nvPr/>
        </p:nvSpPr>
        <p:spPr bwMode="auto">
          <a:xfrm>
            <a:off x="6621463" y="5129868"/>
            <a:ext cx="1100684" cy="339572"/>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7" name="Rectangle 26">
            <a:extLst>
              <a:ext uri="{FF2B5EF4-FFF2-40B4-BE49-F238E27FC236}">
                <a16:creationId xmlns:a16="http://schemas.microsoft.com/office/drawing/2014/main" id="{491E6396-7486-4411-A163-693A56F95860}"/>
              </a:ext>
            </a:extLst>
          </p:cNvPr>
          <p:cNvSpPr/>
          <p:nvPr/>
        </p:nvSpPr>
        <p:spPr bwMode="auto">
          <a:xfrm>
            <a:off x="5573247" y="6036182"/>
            <a:ext cx="1037570" cy="302245"/>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8" name="Rectangle 27">
            <a:extLst>
              <a:ext uri="{FF2B5EF4-FFF2-40B4-BE49-F238E27FC236}">
                <a16:creationId xmlns:a16="http://schemas.microsoft.com/office/drawing/2014/main" id="{E3302554-F349-486E-A4C4-6FE0A3119518}"/>
              </a:ext>
            </a:extLst>
          </p:cNvPr>
          <p:cNvSpPr/>
          <p:nvPr/>
        </p:nvSpPr>
        <p:spPr bwMode="auto">
          <a:xfrm>
            <a:off x="5568368" y="5132240"/>
            <a:ext cx="1089883" cy="572455"/>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4" name="TextBox 3">
            <a:extLst>
              <a:ext uri="{FF2B5EF4-FFF2-40B4-BE49-F238E27FC236}">
                <a16:creationId xmlns:a16="http://schemas.microsoft.com/office/drawing/2014/main" id="{0E4CBC87-D8E8-4606-B6A3-010E5B73342E}"/>
              </a:ext>
            </a:extLst>
          </p:cNvPr>
          <p:cNvSpPr txBox="1"/>
          <p:nvPr/>
        </p:nvSpPr>
        <p:spPr>
          <a:xfrm>
            <a:off x="155575" y="3546406"/>
            <a:ext cx="1881886" cy="830997"/>
          </a:xfrm>
          <a:prstGeom prst="rect">
            <a:avLst/>
          </a:prstGeom>
          <a:noFill/>
        </p:spPr>
        <p:txBody>
          <a:bodyPr wrap="square" rtlCol="0">
            <a:spAutoFit/>
          </a:bodyPr>
          <a:lstStyle/>
          <a:p>
            <a:r>
              <a:rPr lang="en-US" sz="1600" dirty="0">
                <a:solidFill>
                  <a:srgbClr val="00B050"/>
                </a:solidFill>
              </a:rPr>
              <a:t>Strong Correlation</a:t>
            </a:r>
          </a:p>
          <a:p>
            <a:r>
              <a:rPr lang="en-US" sz="1600" dirty="0">
                <a:solidFill>
                  <a:srgbClr val="FFC000"/>
                </a:solidFill>
              </a:rPr>
              <a:t>Weak Correlation</a:t>
            </a:r>
          </a:p>
          <a:p>
            <a:r>
              <a:rPr lang="en-US" sz="1600" dirty="0">
                <a:solidFill>
                  <a:srgbClr val="FF0000"/>
                </a:solidFill>
              </a:rPr>
              <a:t>No Correlation</a:t>
            </a:r>
          </a:p>
        </p:txBody>
      </p:sp>
    </p:spTree>
    <p:extLst>
      <p:ext uri="{BB962C8B-B14F-4D97-AF65-F5344CB8AC3E}">
        <p14:creationId xmlns:p14="http://schemas.microsoft.com/office/powerpoint/2010/main" val="1699308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fr-FR" dirty="0"/>
              <a:t>Conclusion</a:t>
            </a:r>
            <a:endParaRPr lang="en-US" dirty="0"/>
          </a:p>
        </p:txBody>
      </p:sp>
      <p:sp>
        <p:nvSpPr>
          <p:cNvPr id="43011" name="Content Placeholder 5"/>
          <p:cNvSpPr>
            <a:spLocks noGrp="1"/>
          </p:cNvSpPr>
          <p:nvPr>
            <p:ph sz="quarter" idx="13"/>
          </p:nvPr>
        </p:nvSpPr>
        <p:spPr>
          <a:xfrm>
            <a:off x="669616" y="1629871"/>
            <a:ext cx="7239000" cy="4572000"/>
          </a:xfrm>
        </p:spPr>
        <p:txBody>
          <a:bodyPr/>
          <a:lstStyle/>
          <a:p>
            <a:pPr eaLnBrk="1" hangingPunct="1"/>
            <a:r>
              <a:rPr lang="fr-FR" dirty="0"/>
              <a:t>3D </a:t>
            </a:r>
            <a:r>
              <a:rPr lang="fr-FR" dirty="0" err="1"/>
              <a:t>optical</a:t>
            </a:r>
            <a:r>
              <a:rPr lang="fr-FR" dirty="0"/>
              <a:t> </a:t>
            </a:r>
            <a:r>
              <a:rPr lang="fr-FR" dirty="0" err="1"/>
              <a:t>profilometry</a:t>
            </a:r>
            <a:r>
              <a:rPr lang="fr-FR" dirty="0"/>
              <a:t> </a:t>
            </a:r>
            <a:r>
              <a:rPr lang="fr-FR" dirty="0" err="1"/>
              <a:t>allows</a:t>
            </a:r>
            <a:r>
              <a:rPr lang="fr-FR" dirty="0"/>
              <a:t> </a:t>
            </a:r>
            <a:r>
              <a:rPr lang="fr-FR" dirty="0" err="1"/>
              <a:t>proper</a:t>
            </a:r>
            <a:r>
              <a:rPr lang="fr-FR" dirty="0"/>
              <a:t> description of </a:t>
            </a:r>
            <a:r>
              <a:rPr lang="fr-FR" dirty="0" err="1"/>
              <a:t>complex</a:t>
            </a:r>
            <a:r>
              <a:rPr lang="fr-FR" dirty="0"/>
              <a:t> texture of surface by </a:t>
            </a:r>
            <a:r>
              <a:rPr lang="fr-FR" dirty="0" err="1"/>
              <a:t>areal</a:t>
            </a:r>
            <a:r>
              <a:rPr lang="fr-FR" dirty="0"/>
              <a:t> </a:t>
            </a:r>
            <a:r>
              <a:rPr lang="fr-FR" dirty="0" err="1"/>
              <a:t>measurement</a:t>
            </a:r>
            <a:endParaRPr lang="fr-FR" dirty="0"/>
          </a:p>
          <a:p>
            <a:pPr eaLnBrk="1" hangingPunct="1"/>
            <a:endParaRPr lang="fr-FR" sz="800" dirty="0"/>
          </a:p>
          <a:p>
            <a:pPr eaLnBrk="1" hangingPunct="1"/>
            <a:r>
              <a:rPr lang="fr-FR" dirty="0" err="1"/>
              <a:t>Through</a:t>
            </a:r>
            <a:r>
              <a:rPr lang="fr-FR" dirty="0"/>
              <a:t> large </a:t>
            </a:r>
            <a:r>
              <a:rPr lang="fr-FR" dirty="0" err="1"/>
              <a:t>field</a:t>
            </a:r>
            <a:r>
              <a:rPr lang="fr-FR" dirty="0"/>
              <a:t> of </a:t>
            </a:r>
            <a:r>
              <a:rPr lang="fr-FR" dirty="0" err="1"/>
              <a:t>field</a:t>
            </a:r>
            <a:r>
              <a:rPr lang="fr-FR" dirty="0"/>
              <a:t> and use of new ISO </a:t>
            </a:r>
            <a:r>
              <a:rPr lang="fr-FR" dirty="0" err="1"/>
              <a:t>roughness</a:t>
            </a:r>
            <a:r>
              <a:rPr lang="fr-FR" dirty="0"/>
              <a:t> </a:t>
            </a:r>
            <a:r>
              <a:rPr lang="fr-FR" dirty="0" err="1"/>
              <a:t>parameters</a:t>
            </a:r>
            <a:r>
              <a:rPr lang="fr-FR" dirty="0"/>
              <a:t>, 3D </a:t>
            </a:r>
            <a:r>
              <a:rPr lang="fr-FR" dirty="0" err="1"/>
              <a:t>optical</a:t>
            </a:r>
            <a:r>
              <a:rPr lang="fr-FR" dirty="0"/>
              <a:t> profiler techniques are able to </a:t>
            </a:r>
            <a:r>
              <a:rPr lang="fr-FR" dirty="0" err="1"/>
              <a:t>rank</a:t>
            </a:r>
            <a:r>
              <a:rPr lang="fr-FR" dirty="0"/>
              <a:t> surface </a:t>
            </a:r>
            <a:r>
              <a:rPr lang="fr-FR" dirty="0" err="1"/>
              <a:t>effiency</a:t>
            </a:r>
            <a:r>
              <a:rPr lang="fr-FR" dirty="0"/>
              <a:t> as </a:t>
            </a:r>
            <a:r>
              <a:rPr lang="fr-FR" dirty="0" err="1"/>
              <a:t>well</a:t>
            </a:r>
            <a:r>
              <a:rPr lang="fr-FR" dirty="0"/>
              <a:t> as to </a:t>
            </a:r>
            <a:r>
              <a:rPr lang="fr-FR" dirty="0" err="1"/>
              <a:t>explain</a:t>
            </a:r>
            <a:r>
              <a:rPr lang="fr-FR" dirty="0"/>
              <a:t> the </a:t>
            </a:r>
            <a:r>
              <a:rPr lang="fr-FR" dirty="0" err="1"/>
              <a:t>reasons</a:t>
            </a:r>
            <a:r>
              <a:rPr lang="fr-FR" dirty="0"/>
              <a:t> for </a:t>
            </a:r>
            <a:r>
              <a:rPr lang="fr-FR" dirty="0" err="1"/>
              <a:t>failure</a:t>
            </a:r>
            <a:endParaRPr lang="fr-FR" dirty="0"/>
          </a:p>
          <a:p>
            <a:pPr eaLnBrk="1" hangingPunct="1"/>
            <a:endParaRPr lang="fr-FR" sz="800" dirty="0"/>
          </a:p>
          <a:p>
            <a:pPr eaLnBrk="1" hangingPunct="1"/>
            <a:r>
              <a:rPr lang="fr-FR" dirty="0" err="1"/>
              <a:t>Selection</a:t>
            </a:r>
            <a:r>
              <a:rPr lang="fr-FR" dirty="0"/>
              <a:t> of </a:t>
            </a:r>
            <a:r>
              <a:rPr lang="fr-FR" dirty="0" err="1"/>
              <a:t>optical</a:t>
            </a:r>
            <a:r>
              <a:rPr lang="fr-FR" dirty="0"/>
              <a:t> &amp; </a:t>
            </a:r>
            <a:r>
              <a:rPr lang="fr-FR" dirty="0" err="1"/>
              <a:t>stylus</a:t>
            </a:r>
            <a:r>
              <a:rPr lang="fr-FR" dirty="0"/>
              <a:t> technologies </a:t>
            </a:r>
            <a:r>
              <a:rPr lang="fr-FR" dirty="0" err="1"/>
              <a:t>is</a:t>
            </a:r>
            <a:r>
              <a:rPr lang="fr-FR" dirty="0"/>
              <a:t> application </a:t>
            </a:r>
            <a:r>
              <a:rPr lang="fr-FR" dirty="0" err="1"/>
              <a:t>dependant</a:t>
            </a:r>
            <a:endParaRPr lang="fr-FR" dirty="0"/>
          </a:p>
          <a:p>
            <a:pPr lvl="1"/>
            <a:r>
              <a:rPr lang="fr-FR" dirty="0"/>
              <a:t>Stylus:</a:t>
            </a:r>
          </a:p>
          <a:p>
            <a:pPr lvl="2"/>
            <a:r>
              <a:rPr lang="fr-FR" dirty="0"/>
              <a:t>quick long single trace</a:t>
            </a:r>
          </a:p>
          <a:p>
            <a:pPr lvl="2"/>
            <a:r>
              <a:rPr lang="fr-FR" dirty="0"/>
              <a:t>multi-</a:t>
            </a:r>
            <a:r>
              <a:rPr lang="fr-FR" dirty="0" err="1"/>
              <a:t>thin</a:t>
            </a:r>
            <a:r>
              <a:rPr lang="fr-FR" dirty="0"/>
              <a:t> transparent </a:t>
            </a:r>
            <a:r>
              <a:rPr lang="fr-FR" dirty="0" err="1"/>
              <a:t>layers</a:t>
            </a:r>
            <a:r>
              <a:rPr lang="fr-FR" dirty="0"/>
              <a:t> &lt; 100nm</a:t>
            </a:r>
          </a:p>
          <a:p>
            <a:pPr lvl="1"/>
            <a:r>
              <a:rPr lang="fr-FR" dirty="0"/>
              <a:t>Focus Variation: large </a:t>
            </a:r>
            <a:r>
              <a:rPr lang="fr-FR" dirty="0" err="1"/>
              <a:t>field</a:t>
            </a:r>
            <a:r>
              <a:rPr lang="fr-FR" dirty="0"/>
              <a:t> </a:t>
            </a:r>
            <a:r>
              <a:rPr lang="fr-FR" dirty="0" err="1"/>
              <a:t>with</a:t>
            </a:r>
            <a:r>
              <a:rPr lang="fr-FR" dirty="0"/>
              <a:t> </a:t>
            </a:r>
            <a:r>
              <a:rPr lang="fr-FR" dirty="0" err="1"/>
              <a:t>roughnesss</a:t>
            </a:r>
            <a:endParaRPr lang="fr-FR" dirty="0"/>
          </a:p>
          <a:p>
            <a:pPr lvl="1"/>
            <a:r>
              <a:rPr lang="fr-FR" dirty="0"/>
              <a:t>White Light </a:t>
            </a:r>
            <a:r>
              <a:rPr lang="fr-FR" dirty="0" err="1"/>
              <a:t>Interferometry</a:t>
            </a:r>
            <a:r>
              <a:rPr lang="fr-FR" dirty="0"/>
              <a:t>:</a:t>
            </a:r>
          </a:p>
          <a:p>
            <a:pPr lvl="2"/>
            <a:r>
              <a:rPr lang="fr-FR" dirty="0"/>
              <a:t>large </a:t>
            </a:r>
            <a:r>
              <a:rPr lang="fr-FR" dirty="0" err="1"/>
              <a:t>field</a:t>
            </a:r>
            <a:r>
              <a:rPr lang="fr-FR" dirty="0"/>
              <a:t> of </a:t>
            </a:r>
            <a:r>
              <a:rPr lang="fr-FR" dirty="0" err="1"/>
              <a:t>view</a:t>
            </a:r>
            <a:r>
              <a:rPr lang="fr-FR" dirty="0"/>
              <a:t> </a:t>
            </a:r>
            <a:r>
              <a:rPr lang="fr-FR" dirty="0" err="1"/>
              <a:t>with</a:t>
            </a:r>
            <a:r>
              <a:rPr lang="fr-FR" dirty="0"/>
              <a:t> </a:t>
            </a:r>
            <a:r>
              <a:rPr lang="fr-FR" dirty="0" err="1"/>
              <a:t>sub</a:t>
            </a:r>
            <a:r>
              <a:rPr lang="fr-FR" dirty="0"/>
              <a:t>-µm </a:t>
            </a:r>
            <a:r>
              <a:rPr lang="fr-FR" dirty="0" err="1"/>
              <a:t>roughness</a:t>
            </a:r>
            <a:endParaRPr lang="fr-FR" dirty="0"/>
          </a:p>
          <a:p>
            <a:pPr lvl="2"/>
            <a:r>
              <a:rPr lang="fr-FR" dirty="0"/>
              <a:t>high </a:t>
            </a:r>
            <a:r>
              <a:rPr lang="fr-FR" dirty="0" err="1"/>
              <a:t>lateral</a:t>
            </a:r>
            <a:r>
              <a:rPr lang="fr-FR" dirty="0"/>
              <a:t> </a:t>
            </a:r>
            <a:r>
              <a:rPr lang="fr-FR" dirty="0" err="1"/>
              <a:t>resolution</a:t>
            </a:r>
            <a:endParaRPr lang="fr-FR" dirty="0"/>
          </a:p>
          <a:p>
            <a:pPr eaLnBrk="1" hangingPunct="1"/>
            <a:endParaRPr lang="fr-FR" dirty="0"/>
          </a:p>
          <a:p>
            <a:pPr eaLnBrk="1" hangingPunct="1"/>
            <a:endParaRPr lang="en-US" dirty="0"/>
          </a:p>
        </p:txBody>
      </p:sp>
      <p:sp>
        <p:nvSpPr>
          <p:cNvPr id="43013" name="Date Placeholder 7"/>
          <p:cNvSpPr>
            <a:spLocks noGrp="1"/>
          </p:cNvSpPr>
          <p:nvPr>
            <p:ph type="dt" sz="half"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0C9D819-274F-40E0-9A02-4D681D7C2559}" type="datetime1">
              <a:rPr lang="en-US" smtClean="0">
                <a:solidFill>
                  <a:srgbClr val="FFFFFF"/>
                </a:solidFill>
                <a:latin typeface="Verdana" pitchFamily="34" charset="0"/>
              </a:rPr>
              <a:t>6/20/2019</a:t>
            </a:fld>
            <a:endParaRPr lang="de-DE" dirty="0">
              <a:solidFill>
                <a:srgbClr val="FFFFFF"/>
              </a:solidFill>
              <a:latin typeface="Verdana" pitchFamily="34" charset="0"/>
            </a:endParaRPr>
          </a:p>
        </p:txBody>
      </p:sp>
      <p:sp>
        <p:nvSpPr>
          <p:cNvPr id="43014" name="Slide Number Placeholder 9"/>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955C54F-991A-40CB-AB8F-6045EB710337}" type="slidenum">
              <a:rPr lang="de-DE" smtClean="0">
                <a:solidFill>
                  <a:srgbClr val="FFFFFF"/>
                </a:solidFill>
                <a:latin typeface="Verdana" pitchFamily="34" charset="0"/>
              </a:rPr>
              <a:pPr eaLnBrk="1" hangingPunct="1"/>
              <a:t>32</a:t>
            </a:fld>
            <a:endParaRPr lang="de-DE">
              <a:solidFill>
                <a:srgbClr val="FFFFFF"/>
              </a:solidFill>
              <a:latin typeface="Verdana" pitchFamily="34" charset="0"/>
            </a:endParaRPr>
          </a:p>
        </p:txBody>
      </p:sp>
      <p:sp>
        <p:nvSpPr>
          <p:cNvPr id="2" name="Footer Placeholder 1">
            <a:extLst>
              <a:ext uri="{FF2B5EF4-FFF2-40B4-BE49-F238E27FC236}">
                <a16:creationId xmlns:a16="http://schemas.microsoft.com/office/drawing/2014/main" id="{60456EF6-01F1-4120-A1F7-C0E7299D671A}"/>
              </a:ext>
            </a:extLst>
          </p:cNvPr>
          <p:cNvSpPr>
            <a:spLocks noGrp="1"/>
          </p:cNvSpPr>
          <p:nvPr>
            <p:ph type="ftr" sz="quarter" idx="17"/>
          </p:nvPr>
        </p:nvSpPr>
        <p:spPr/>
        <p:txBody>
          <a:bodyPr/>
          <a:lstStyle/>
          <a:p>
            <a:pPr>
              <a:defRPr/>
            </a:pPr>
            <a:r>
              <a:rPr lang="de-DE"/>
              <a:t>Bruker Confidential</a:t>
            </a:r>
            <a:endParaRPr lang="de-DE" dirty="0"/>
          </a:p>
        </p:txBody>
      </p:sp>
    </p:spTree>
    <p:extLst>
      <p:ext uri="{BB962C8B-B14F-4D97-AF65-F5344CB8AC3E}">
        <p14:creationId xmlns:p14="http://schemas.microsoft.com/office/powerpoint/2010/main" val="1030926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09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Sensor</a:t>
            </a:r>
            <a:r>
              <a:rPr lang="fr-FR" dirty="0"/>
              <a:t> </a:t>
            </a:r>
            <a:r>
              <a:rPr lang="fr-FR" dirty="0" err="1"/>
              <a:t>sensitivity</a:t>
            </a:r>
            <a:br>
              <a:rPr lang="fr-FR" dirty="0"/>
            </a:br>
            <a:r>
              <a:rPr lang="fr-FR" dirty="0" err="1">
                <a:solidFill>
                  <a:schemeClr val="tx2"/>
                </a:solidFill>
              </a:rPr>
              <a:t>When</a:t>
            </a:r>
            <a:r>
              <a:rPr lang="fr-FR" dirty="0">
                <a:solidFill>
                  <a:schemeClr val="tx2"/>
                </a:solidFill>
              </a:rPr>
              <a:t> </a:t>
            </a:r>
            <a:r>
              <a:rPr lang="fr-FR" dirty="0" err="1">
                <a:solidFill>
                  <a:schemeClr val="tx2"/>
                </a:solidFill>
              </a:rPr>
              <a:t>roughness</a:t>
            </a:r>
            <a:r>
              <a:rPr lang="fr-FR" dirty="0">
                <a:solidFill>
                  <a:schemeClr val="tx2"/>
                </a:solidFill>
              </a:rPr>
              <a:t> </a:t>
            </a:r>
            <a:r>
              <a:rPr lang="fr-FR" dirty="0" err="1">
                <a:solidFill>
                  <a:schemeClr val="tx2"/>
                </a:solidFill>
              </a:rPr>
              <a:t>is</a:t>
            </a:r>
            <a:r>
              <a:rPr lang="fr-FR" dirty="0">
                <a:solidFill>
                  <a:schemeClr val="tx2"/>
                </a:solidFill>
              </a:rPr>
              <a:t> not </a:t>
            </a:r>
            <a:r>
              <a:rPr lang="fr-FR" dirty="0" err="1">
                <a:solidFill>
                  <a:schemeClr val="tx2"/>
                </a:solidFill>
              </a:rPr>
              <a:t>enough</a:t>
            </a:r>
            <a:endParaRPr lang="en-US" dirty="0">
              <a:solidFill>
                <a:schemeClr val="tx2"/>
              </a:solidFill>
            </a:endParaRPr>
          </a:p>
        </p:txBody>
      </p:sp>
      <p:sp>
        <p:nvSpPr>
          <p:cNvPr id="3" name="Date Placeholder 2"/>
          <p:cNvSpPr>
            <a:spLocks noGrp="1"/>
          </p:cNvSpPr>
          <p:nvPr>
            <p:ph type="dt" sz="half" idx="10"/>
          </p:nvPr>
        </p:nvSpPr>
        <p:spPr/>
        <p:txBody>
          <a:bodyPr/>
          <a:lstStyle/>
          <a:p>
            <a:pPr>
              <a:defRPr/>
            </a:pPr>
            <a:fld id="{29475043-32A2-49CE-8C03-054457BBAD0E}" type="datetime1">
              <a:rPr lang="en-US" smtClean="0">
                <a:solidFill>
                  <a:srgbClr val="FFFFFF"/>
                </a:solidFill>
              </a:rPr>
              <a:t>6/20/2019</a:t>
            </a:fld>
            <a:endParaRPr lang="de-DE" dirty="0">
              <a:solidFill>
                <a:srgbClr val="FFFFFF"/>
              </a:solidFill>
            </a:endParaRPr>
          </a:p>
        </p:txBody>
      </p:sp>
      <p:sp>
        <p:nvSpPr>
          <p:cNvPr id="4" name="Slide Number Placeholder 3"/>
          <p:cNvSpPr>
            <a:spLocks noGrp="1"/>
          </p:cNvSpPr>
          <p:nvPr>
            <p:ph type="sldNum" sz="quarter" idx="11"/>
          </p:nvPr>
        </p:nvSpPr>
        <p:spPr/>
        <p:txBody>
          <a:bodyPr/>
          <a:lstStyle/>
          <a:p>
            <a:pPr>
              <a:defRPr/>
            </a:pPr>
            <a:fld id="{956664DB-3783-4E44-8329-26173C8B20AB}" type="slidenum">
              <a:rPr lang="de-DE" smtClean="0">
                <a:solidFill>
                  <a:srgbClr val="FFFFFF"/>
                </a:solidFill>
              </a:rPr>
              <a:pPr>
                <a:defRPr/>
              </a:pPr>
              <a:t>34</a:t>
            </a:fld>
            <a:endParaRPr lang="de-DE">
              <a:solidFill>
                <a:srgbClr val="FFFFFF"/>
              </a:solidFill>
            </a:endParaRPr>
          </a:p>
        </p:txBody>
      </p:sp>
      <p:graphicFrame>
        <p:nvGraphicFramePr>
          <p:cNvPr id="6" name="Chart 5"/>
          <p:cNvGraphicFramePr>
            <a:graphicFrameLocks/>
          </p:cNvGraphicFramePr>
          <p:nvPr>
            <p:extLst>
              <p:ext uri="{D42A27DB-BD31-4B8C-83A1-F6EECF244321}">
                <p14:modId xmlns:p14="http://schemas.microsoft.com/office/powerpoint/2010/main" val="1949246423"/>
              </p:ext>
            </p:extLst>
          </p:nvPr>
        </p:nvGraphicFramePr>
        <p:xfrm>
          <a:off x="685800" y="1828800"/>
          <a:ext cx="7696200" cy="42672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bwMode="auto">
          <a:xfrm flipV="1">
            <a:off x="2438400" y="3733800"/>
            <a:ext cx="533400" cy="228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a:off x="2057400" y="3352800"/>
            <a:ext cx="914400" cy="369332"/>
          </a:xfrm>
          <a:prstGeom prst="rect">
            <a:avLst/>
          </a:prstGeom>
          <a:noFill/>
        </p:spPr>
        <p:txBody>
          <a:bodyPr wrap="square" rtlCol="0">
            <a:spAutoFit/>
          </a:bodyPr>
          <a:lstStyle/>
          <a:p>
            <a:pPr fontAlgn="auto">
              <a:spcBef>
                <a:spcPts val="0"/>
              </a:spcBef>
              <a:spcAft>
                <a:spcPts val="0"/>
              </a:spcAft>
            </a:pPr>
            <a:r>
              <a:rPr lang="fr-FR" dirty="0">
                <a:solidFill>
                  <a:srgbClr val="000000"/>
                </a:solidFill>
                <a:latin typeface="Arial"/>
                <a:ea typeface="ＭＳ Ｐゴシック"/>
              </a:rPr>
              <a:t>+20%</a:t>
            </a:r>
            <a:endParaRPr lang="en-US" dirty="0">
              <a:solidFill>
                <a:srgbClr val="000000"/>
              </a:solidFill>
              <a:latin typeface="Arial"/>
              <a:ea typeface="ＭＳ Ｐゴシック"/>
            </a:endParaRPr>
          </a:p>
        </p:txBody>
      </p:sp>
      <p:cxnSp>
        <p:nvCxnSpPr>
          <p:cNvPr id="10" name="Straight Arrow Connector 9"/>
          <p:cNvCxnSpPr>
            <a:endCxn id="11" idx="3"/>
          </p:cNvCxnSpPr>
          <p:nvPr/>
        </p:nvCxnSpPr>
        <p:spPr bwMode="auto">
          <a:xfrm flipV="1">
            <a:off x="4343400" y="3042166"/>
            <a:ext cx="457200" cy="69163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TextBox 10"/>
          <p:cNvSpPr txBox="1"/>
          <p:nvPr/>
        </p:nvSpPr>
        <p:spPr>
          <a:xfrm>
            <a:off x="3886200" y="2857500"/>
            <a:ext cx="914400" cy="369332"/>
          </a:xfrm>
          <a:prstGeom prst="rect">
            <a:avLst/>
          </a:prstGeom>
          <a:noFill/>
        </p:spPr>
        <p:txBody>
          <a:bodyPr wrap="square" rtlCol="0">
            <a:spAutoFit/>
          </a:bodyPr>
          <a:lstStyle/>
          <a:p>
            <a:pPr fontAlgn="auto">
              <a:spcBef>
                <a:spcPts val="0"/>
              </a:spcBef>
              <a:spcAft>
                <a:spcPts val="0"/>
              </a:spcAft>
            </a:pPr>
            <a:r>
              <a:rPr lang="fr-FR" dirty="0">
                <a:solidFill>
                  <a:srgbClr val="000000"/>
                </a:solidFill>
                <a:latin typeface="Arial"/>
                <a:ea typeface="ＭＳ Ｐゴシック"/>
              </a:rPr>
              <a:t>+50%</a:t>
            </a:r>
            <a:endParaRPr lang="en-US" dirty="0">
              <a:solidFill>
                <a:srgbClr val="000000"/>
              </a:solidFill>
              <a:latin typeface="Arial"/>
              <a:ea typeface="ＭＳ Ｐゴシック"/>
            </a:endParaRPr>
          </a:p>
        </p:txBody>
      </p:sp>
      <p:sp>
        <p:nvSpPr>
          <p:cNvPr id="7" name="Rounded Rectangle 6"/>
          <p:cNvSpPr/>
          <p:nvPr/>
        </p:nvSpPr>
        <p:spPr bwMode="auto">
          <a:xfrm>
            <a:off x="1179320" y="3962400"/>
            <a:ext cx="1525780" cy="2284576"/>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TextBox 11"/>
          <p:cNvSpPr txBox="1"/>
          <p:nvPr/>
        </p:nvSpPr>
        <p:spPr>
          <a:xfrm>
            <a:off x="1615155" y="5925513"/>
            <a:ext cx="726393" cy="338554"/>
          </a:xfrm>
          <a:prstGeom prst="rect">
            <a:avLst/>
          </a:prstGeom>
          <a:noFill/>
        </p:spPr>
        <p:txBody>
          <a:bodyPr wrap="square" rtlCol="0">
            <a:spAutoFit/>
          </a:bodyPr>
          <a:lstStyle/>
          <a:p>
            <a:r>
              <a:rPr lang="en-US" sz="1600" dirty="0">
                <a:solidFill>
                  <a:srgbClr val="00B050"/>
                </a:solidFill>
              </a:rPr>
              <a:t>Good</a:t>
            </a:r>
          </a:p>
        </p:txBody>
      </p:sp>
      <p:sp>
        <p:nvSpPr>
          <p:cNvPr id="13" name="Rounded Rectangle 12"/>
          <p:cNvSpPr/>
          <p:nvPr/>
        </p:nvSpPr>
        <p:spPr bwMode="auto">
          <a:xfrm>
            <a:off x="4800599" y="2395177"/>
            <a:ext cx="3463183" cy="3868889"/>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4" name="TextBox 13"/>
          <p:cNvSpPr txBox="1"/>
          <p:nvPr/>
        </p:nvSpPr>
        <p:spPr>
          <a:xfrm>
            <a:off x="6168993" y="5908422"/>
            <a:ext cx="726393" cy="338554"/>
          </a:xfrm>
          <a:prstGeom prst="rect">
            <a:avLst/>
          </a:prstGeom>
          <a:noFill/>
        </p:spPr>
        <p:txBody>
          <a:bodyPr wrap="square" rtlCol="0">
            <a:spAutoFit/>
          </a:bodyPr>
          <a:lstStyle/>
          <a:p>
            <a:r>
              <a:rPr lang="en-US" sz="1600" dirty="0">
                <a:solidFill>
                  <a:srgbClr val="FF0000"/>
                </a:solidFill>
              </a:rPr>
              <a:t>Bad</a:t>
            </a:r>
          </a:p>
        </p:txBody>
      </p:sp>
      <p:sp>
        <p:nvSpPr>
          <p:cNvPr id="5" name="Footer Placeholder 4">
            <a:extLst>
              <a:ext uri="{FF2B5EF4-FFF2-40B4-BE49-F238E27FC236}">
                <a16:creationId xmlns:a16="http://schemas.microsoft.com/office/drawing/2014/main" id="{DC613CC3-89FB-429C-B5D2-554A9A10A14B}"/>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2826461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br>
              <a:rPr lang="en-US" dirty="0"/>
            </a:br>
            <a:r>
              <a:rPr lang="en-US" sz="2000" dirty="0"/>
              <a:t>Roughness not always enough</a:t>
            </a:r>
          </a:p>
        </p:txBody>
      </p:sp>
      <p:sp>
        <p:nvSpPr>
          <p:cNvPr id="4" name="Date Placeholder 3"/>
          <p:cNvSpPr>
            <a:spLocks noGrp="1"/>
          </p:cNvSpPr>
          <p:nvPr>
            <p:ph type="dt" sz="half" idx="10"/>
          </p:nvPr>
        </p:nvSpPr>
        <p:spPr/>
        <p:txBody>
          <a:bodyPr/>
          <a:lstStyle/>
          <a:p>
            <a:pPr>
              <a:defRPr/>
            </a:pPr>
            <a:fld id="{46691D56-2ADF-4FF6-B9D8-3275948054FE}" type="datetime1">
              <a:rPr lang="en-US" smtClean="0"/>
              <a:t>6/20/2019</a:t>
            </a:fld>
            <a:endParaRPr lang="en-US" dirty="0"/>
          </a:p>
        </p:txBody>
      </p:sp>
      <p:sp>
        <p:nvSpPr>
          <p:cNvPr id="5" name="Slide Number Placeholder 4"/>
          <p:cNvSpPr>
            <a:spLocks noGrp="1"/>
          </p:cNvSpPr>
          <p:nvPr>
            <p:ph type="sldNum" sz="quarter" idx="11"/>
          </p:nvPr>
        </p:nvSpPr>
        <p:spPr/>
        <p:txBody>
          <a:bodyPr/>
          <a:lstStyle/>
          <a:p>
            <a:pPr>
              <a:defRPr/>
            </a:pPr>
            <a:fld id="{05604BE2-0B8F-4077-9310-B85CE4D13966}" type="slidenum">
              <a:rPr lang="en-US" smtClean="0"/>
              <a:pPr>
                <a:defRPr/>
              </a:pPr>
              <a:t>35</a:t>
            </a:fld>
            <a:endParaRPr lang="en-US" dirty="0"/>
          </a:p>
        </p:txBody>
      </p:sp>
      <p:sp>
        <p:nvSpPr>
          <p:cNvPr id="6" name="Footer Placeholder 5"/>
          <p:cNvSpPr>
            <a:spLocks noGrp="1"/>
          </p:cNvSpPr>
          <p:nvPr>
            <p:ph type="ftr" sz="quarter" idx="12"/>
          </p:nvPr>
        </p:nvSpPr>
        <p:spPr/>
        <p:txBody>
          <a:bodyPr/>
          <a:lstStyle/>
          <a:p>
            <a:pPr>
              <a:defRPr/>
            </a:pPr>
            <a:r>
              <a:rPr lang="en-US" dirty="0"/>
              <a:t>Bruker Confidential</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373" y="3380611"/>
            <a:ext cx="4458180" cy="131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372" y="5152272"/>
            <a:ext cx="1729134" cy="114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6372" y="1768415"/>
            <a:ext cx="1899009" cy="10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523" y="3567598"/>
            <a:ext cx="1718705" cy="112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bwMode="auto">
          <a:xfrm flipV="1">
            <a:off x="5287992" y="2924355"/>
            <a:ext cx="1301112" cy="1026544"/>
          </a:xfrm>
          <a:prstGeom prst="straightConnector1">
            <a:avLst/>
          </a:prstGeom>
          <a:solidFill>
            <a:schemeClr val="accent1"/>
          </a:solidFill>
          <a:ln w="44450" cap="flat" cmpd="sng" algn="ctr">
            <a:solidFill>
              <a:srgbClr val="00FF00"/>
            </a:solidFill>
            <a:prstDash val="solid"/>
            <a:round/>
            <a:headEnd type="none" w="med" len="med"/>
            <a:tailEnd type="arrow"/>
          </a:ln>
          <a:effectLst/>
        </p:spPr>
      </p:cxnSp>
      <p:cxnSp>
        <p:nvCxnSpPr>
          <p:cNvPr id="11" name="Straight Arrow Connector 10"/>
          <p:cNvCxnSpPr/>
          <p:nvPr/>
        </p:nvCxnSpPr>
        <p:spPr bwMode="auto">
          <a:xfrm>
            <a:off x="5287992" y="4131819"/>
            <a:ext cx="1210961" cy="0"/>
          </a:xfrm>
          <a:prstGeom prst="straightConnector1">
            <a:avLst/>
          </a:prstGeom>
          <a:solidFill>
            <a:schemeClr val="accent1"/>
          </a:solidFill>
          <a:ln w="44450" cap="flat" cmpd="sng" algn="ctr">
            <a:solidFill>
              <a:srgbClr val="00FF00"/>
            </a:solidFill>
            <a:prstDash val="solid"/>
            <a:round/>
            <a:headEnd type="none" w="med" len="med"/>
            <a:tailEnd type="arrow"/>
          </a:ln>
          <a:effectLst/>
        </p:spPr>
      </p:cxnSp>
      <p:cxnSp>
        <p:nvCxnSpPr>
          <p:cNvPr id="13" name="Straight Arrow Connector 12"/>
          <p:cNvCxnSpPr/>
          <p:nvPr/>
        </p:nvCxnSpPr>
        <p:spPr bwMode="auto">
          <a:xfrm>
            <a:off x="5287992" y="4477109"/>
            <a:ext cx="1301112" cy="854016"/>
          </a:xfrm>
          <a:prstGeom prst="straightConnector1">
            <a:avLst/>
          </a:prstGeom>
          <a:solidFill>
            <a:schemeClr val="accent1"/>
          </a:solidFill>
          <a:ln w="44450" cap="flat" cmpd="sng" algn="ctr">
            <a:solidFill>
              <a:srgbClr val="00FF00"/>
            </a:solidFill>
            <a:prstDash val="solid"/>
            <a:round/>
            <a:headEnd type="none" w="med" len="med"/>
            <a:tailEnd type="arrow"/>
          </a:ln>
          <a:effectLst/>
        </p:spPr>
      </p:cxnSp>
      <p:pic>
        <p:nvPicPr>
          <p:cNvPr id="184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8971" y="4724972"/>
            <a:ext cx="2370447" cy="173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647" y="2014036"/>
            <a:ext cx="3884793" cy="108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786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bwMode="auto">
          <a:xfrm>
            <a:off x="47625" y="6729413"/>
            <a:ext cx="1238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sz="800" kern="1200">
                <a:solidFill>
                  <a:srgbClr val="FFFFFF"/>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fld id="{803D5F0B-B135-453A-8641-6287FD504A19}" type="slidenum">
              <a:rPr lang="en-US" altLang="en-US" smtClean="0"/>
              <a:pPr/>
              <a:t>36</a:t>
            </a:fld>
            <a:endParaRPr lang="en-US" altLang="en-US"/>
          </a:p>
        </p:txBody>
      </p:sp>
      <p:sp>
        <p:nvSpPr>
          <p:cNvPr id="701442" name="Rectangle 2"/>
          <p:cNvSpPr>
            <a:spLocks noGrp="1" noChangeArrowheads="1"/>
          </p:cNvSpPr>
          <p:nvPr>
            <p:ph type="title"/>
          </p:nvPr>
        </p:nvSpPr>
        <p:spPr/>
        <p:txBody>
          <a:bodyPr/>
          <a:lstStyle/>
          <a:p>
            <a:r>
              <a:rPr lang="en-US" altLang="en-US"/>
              <a:t>Std – Spatial S-Parameter cont.</a:t>
            </a:r>
          </a:p>
        </p:txBody>
      </p:sp>
      <p:sp>
        <p:nvSpPr>
          <p:cNvPr id="701443" name="Rectangle 3"/>
          <p:cNvSpPr>
            <a:spLocks noGrp="1" noChangeArrowheads="1"/>
          </p:cNvSpPr>
          <p:nvPr>
            <p:ph type="body" idx="1"/>
          </p:nvPr>
        </p:nvSpPr>
        <p:spPr/>
        <p:txBody>
          <a:bodyPr/>
          <a:lstStyle/>
          <a:p>
            <a:r>
              <a:rPr lang="en-US" altLang="en-US"/>
              <a:t>The figure below shows an image that has surface lay in it. It lays on the left side of the Y axis so Std = -17 deg</a:t>
            </a:r>
          </a:p>
          <a:p>
            <a:endParaRPr lang="en-US" altLang="en-US"/>
          </a:p>
          <a:p>
            <a:endParaRPr lang="en-US" altLang="en-US"/>
          </a:p>
          <a:p>
            <a:endParaRPr lang="en-US" altLang="en-US"/>
          </a:p>
          <a:p>
            <a:endParaRPr lang="en-US" altLang="en-US"/>
          </a:p>
          <a:p>
            <a:endParaRPr lang="en-US" altLang="en-US"/>
          </a:p>
          <a:p>
            <a:r>
              <a:rPr lang="en-US" altLang="en-US"/>
              <a:t>When the surface is isotropic then there is no lay present, so Std will read as N/A.</a:t>
            </a:r>
          </a:p>
        </p:txBody>
      </p:sp>
      <p:pic>
        <p:nvPicPr>
          <p:cNvPr id="70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2203450"/>
            <a:ext cx="3635375" cy="1806575"/>
          </a:xfrm>
          <a:prstGeom prst="rect">
            <a:avLst/>
          </a:prstGeom>
          <a:noFill/>
          <a:extLst>
            <a:ext uri="{909E8E84-426E-40DD-AFC4-6F175D3DCCD1}">
              <a14:hiddenFill xmlns:a14="http://schemas.microsoft.com/office/drawing/2010/main">
                <a:solidFill>
                  <a:srgbClr val="FFFFFF"/>
                </a:solidFill>
              </a14:hiddenFill>
            </a:ext>
          </a:extLst>
        </p:spPr>
      </p:pic>
      <p:pic>
        <p:nvPicPr>
          <p:cNvPr id="7014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4872038"/>
            <a:ext cx="4310062" cy="173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b="1" dirty="0"/>
              <a:t>Machining Influence on Texture</a:t>
            </a:r>
            <a:br>
              <a:rPr lang="en-US" dirty="0"/>
            </a:br>
            <a:r>
              <a:rPr lang="en-US" sz="2000" i="1" dirty="0"/>
              <a:t>Example 3D Areal Images – NB Directionality</a:t>
            </a:r>
          </a:p>
        </p:txBody>
      </p:sp>
      <p:sp>
        <p:nvSpPr>
          <p:cNvPr id="10243" name="Content Placeholder 5"/>
          <p:cNvSpPr>
            <a:spLocks noGrp="1"/>
          </p:cNvSpPr>
          <p:nvPr>
            <p:ph sz="quarter" idx="13"/>
          </p:nvPr>
        </p:nvSpPr>
        <p:spPr>
          <a:xfrm>
            <a:off x="381000" y="1447800"/>
            <a:ext cx="3886200" cy="4572000"/>
          </a:xfrm>
        </p:spPr>
        <p:txBody>
          <a:bodyPr/>
          <a:lstStyle/>
          <a:p>
            <a:pPr eaLnBrk="1" hangingPunct="1"/>
            <a:r>
              <a:rPr lang="en-US" dirty="0"/>
              <a:t>Flat lapping/Reaming</a:t>
            </a:r>
          </a:p>
        </p:txBody>
      </p:sp>
      <p:sp>
        <p:nvSpPr>
          <p:cNvPr id="10244" name="Content Placeholder 6"/>
          <p:cNvSpPr>
            <a:spLocks noGrp="1"/>
          </p:cNvSpPr>
          <p:nvPr>
            <p:ph sz="quarter" idx="14"/>
          </p:nvPr>
        </p:nvSpPr>
        <p:spPr>
          <a:xfrm>
            <a:off x="5791200" y="1447800"/>
            <a:ext cx="3886200" cy="4572000"/>
          </a:xfrm>
        </p:spPr>
        <p:txBody>
          <a:bodyPr/>
          <a:lstStyle/>
          <a:p>
            <a:pPr eaLnBrk="1" hangingPunct="1"/>
            <a:r>
              <a:rPr lang="en-US" dirty="0"/>
              <a:t>Grinding</a:t>
            </a:r>
          </a:p>
        </p:txBody>
      </p:sp>
      <p:sp>
        <p:nvSpPr>
          <p:cNvPr id="8" name="Date Placeholder 7"/>
          <p:cNvSpPr>
            <a:spLocks noGrp="1"/>
          </p:cNvSpPr>
          <p:nvPr>
            <p:ph type="dt" sz="quarter" idx="15"/>
          </p:nvPr>
        </p:nvSpPr>
        <p:spPr>
          <a:xfrm>
            <a:off x="685800" y="6601463"/>
            <a:ext cx="2133600" cy="363537"/>
          </a:xfrm>
        </p:spPr>
        <p:txBody>
          <a:bodyPr/>
          <a:lstStyle/>
          <a:p>
            <a:pPr>
              <a:defRPr/>
            </a:pPr>
            <a:fld id="{7F7EFBD1-4765-47E8-BEE3-7770CA918F69}" type="datetime1">
              <a:rPr lang="en-US" smtClean="0"/>
              <a:t>6/20/2019</a:t>
            </a:fld>
            <a:endParaRPr lang="de-DE"/>
          </a:p>
        </p:txBody>
      </p:sp>
      <p:sp>
        <p:nvSpPr>
          <p:cNvPr id="10" name="Slide Number Placeholder 9"/>
          <p:cNvSpPr>
            <a:spLocks noGrp="1"/>
          </p:cNvSpPr>
          <p:nvPr>
            <p:ph type="sldNum" sz="quarter" idx="16"/>
          </p:nvPr>
        </p:nvSpPr>
        <p:spPr>
          <a:xfrm>
            <a:off x="6854825" y="6601463"/>
            <a:ext cx="2133600" cy="363537"/>
          </a:xfrm>
        </p:spPr>
        <p:txBody>
          <a:bodyPr/>
          <a:lstStyle/>
          <a:p>
            <a:pPr>
              <a:defRPr/>
            </a:pPr>
            <a:fld id="{EB024FBF-6B03-42CB-AB00-9994FFB0FBE8}" type="slidenum">
              <a:rPr lang="de-DE" smtClean="0"/>
              <a:pPr>
                <a:defRPr/>
              </a:pPr>
              <a:t>37</a:t>
            </a:fld>
            <a:endParaRPr lang="de-DE"/>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52600"/>
            <a:ext cx="2956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5"/>
          <p:cNvSpPr txBox="1">
            <a:spLocks/>
          </p:cNvSpPr>
          <p:nvPr/>
        </p:nvSpPr>
        <p:spPr bwMode="auto">
          <a:xfrm>
            <a:off x="457200" y="38100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marL="342900" indent="-342900" algn="l" rtl="0" eaLnBrk="0" fontAlgn="base" hangingPunct="0">
              <a:spcBef>
                <a:spcPct val="0"/>
              </a:spcBef>
              <a:spcAft>
                <a:spcPts val="600"/>
              </a:spcAft>
              <a:buClr>
                <a:schemeClr val="hlink"/>
              </a:buClr>
              <a:buChar char="•"/>
              <a:defRPr sz="1800" baseline="0">
                <a:solidFill>
                  <a:schemeClr val="tx1"/>
                </a:solidFill>
                <a:latin typeface="Verdana" pitchFamily="34" charset="0"/>
                <a:ea typeface="+mn-ea"/>
                <a:cs typeface="ＭＳ Ｐゴシック"/>
              </a:defRPr>
            </a:lvl1pPr>
            <a:lvl2pPr marL="714375" indent="-357188" algn="l" rtl="0" eaLnBrk="0" fontAlgn="base" hangingPunct="0">
              <a:spcBef>
                <a:spcPct val="0"/>
              </a:spcBef>
              <a:spcAft>
                <a:spcPts val="600"/>
              </a:spcAft>
              <a:buClr>
                <a:schemeClr val="bg2"/>
              </a:buClr>
              <a:buChar char="•"/>
              <a:defRPr sz="1600" baseline="0">
                <a:solidFill>
                  <a:schemeClr val="tx1"/>
                </a:solidFill>
                <a:latin typeface="Verdana" pitchFamily="34" charset="0"/>
                <a:ea typeface="+mn-ea"/>
                <a:cs typeface="ＭＳ Ｐゴシック"/>
              </a:defRPr>
            </a:lvl2pPr>
            <a:lvl3pPr marL="1208088" indent="-285750" algn="l" rtl="0" fontAlgn="base">
              <a:spcBef>
                <a:spcPct val="0"/>
              </a:spcBef>
              <a:spcAft>
                <a:spcPts val="600"/>
              </a:spcAft>
              <a:buFont typeface="Arial" charset="0"/>
              <a:buChar char="•"/>
              <a:defRPr sz="1400">
                <a:solidFill>
                  <a:schemeClr val="tx1"/>
                </a:solidFill>
                <a:latin typeface="Verdana" pitchFamily="34" charset="0"/>
                <a:ea typeface="+mn-ea"/>
                <a:cs typeface="ＭＳ Ｐゴシック"/>
              </a:defRPr>
            </a:lvl3pPr>
            <a:lvl4pPr marL="1600200" indent="-228600" algn="l" rtl="0" fontAlgn="base">
              <a:spcBef>
                <a:spcPct val="0"/>
              </a:spcBef>
              <a:spcAft>
                <a:spcPts val="600"/>
              </a:spcAft>
              <a:buChar char="–"/>
              <a:defRPr sz="1200">
                <a:solidFill>
                  <a:schemeClr val="tx1"/>
                </a:solidFill>
                <a:latin typeface="Verdana" pitchFamily="34" charset="0"/>
                <a:ea typeface="+mn-ea"/>
                <a:cs typeface="ＭＳ Ｐゴシック"/>
              </a:defRPr>
            </a:lvl4pPr>
            <a:lvl5pPr marL="2000250" indent="-171450" algn="l" rtl="0" fontAlgn="base">
              <a:spcBef>
                <a:spcPct val="0"/>
              </a:spcBef>
              <a:spcAft>
                <a:spcPts val="600"/>
              </a:spcAft>
              <a:buFont typeface="Verdana" pitchFamily="34" charset="0"/>
              <a:buChar char="»"/>
              <a:defRPr lang="en-US" sz="1000" dirty="0" smtClean="0">
                <a:solidFill>
                  <a:schemeClr val="tx1"/>
                </a:solidFill>
                <a:latin typeface="Verdana" pitchFamily="34" charset="0"/>
                <a:ea typeface="+mn-ea"/>
                <a:cs typeface="ＭＳ Ｐゴシック"/>
              </a:defRPr>
            </a:lvl5pPr>
            <a:lvl6pPr marL="2514600" indent="-228600" algn="l" rtl="0" eaLnBrk="1" fontAlgn="base" hangingPunct="1">
              <a:lnSpc>
                <a:spcPct val="100000"/>
              </a:lnSpc>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eaLnBrk="1" hangingPunct="1"/>
            <a:r>
              <a:rPr lang="en-US" dirty="0"/>
              <a:t>Horizontal Milling</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752600"/>
            <a:ext cx="2956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58" y="4114800"/>
            <a:ext cx="2956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5"/>
          <p:cNvSpPr txBox="1">
            <a:spLocks/>
          </p:cNvSpPr>
          <p:nvPr/>
        </p:nvSpPr>
        <p:spPr bwMode="auto">
          <a:xfrm>
            <a:off x="3048000" y="6324600"/>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marL="342900" indent="-342900" algn="l" rtl="0" eaLnBrk="0" fontAlgn="base" hangingPunct="0">
              <a:spcBef>
                <a:spcPct val="0"/>
              </a:spcBef>
              <a:spcAft>
                <a:spcPts val="600"/>
              </a:spcAft>
              <a:buClr>
                <a:schemeClr val="hlink"/>
              </a:buClr>
              <a:buChar char="•"/>
              <a:defRPr sz="1800" baseline="0">
                <a:solidFill>
                  <a:schemeClr val="tx1"/>
                </a:solidFill>
                <a:latin typeface="Verdana" pitchFamily="34" charset="0"/>
                <a:ea typeface="+mn-ea"/>
                <a:cs typeface="ＭＳ Ｐゴシック"/>
              </a:defRPr>
            </a:lvl1pPr>
            <a:lvl2pPr marL="714375" indent="-357188" algn="l" rtl="0" eaLnBrk="0" fontAlgn="base" hangingPunct="0">
              <a:spcBef>
                <a:spcPct val="0"/>
              </a:spcBef>
              <a:spcAft>
                <a:spcPts val="600"/>
              </a:spcAft>
              <a:buClr>
                <a:schemeClr val="bg2"/>
              </a:buClr>
              <a:buChar char="•"/>
              <a:defRPr sz="1600" baseline="0">
                <a:solidFill>
                  <a:schemeClr val="tx1"/>
                </a:solidFill>
                <a:latin typeface="Verdana" pitchFamily="34" charset="0"/>
                <a:ea typeface="+mn-ea"/>
                <a:cs typeface="ＭＳ Ｐゴシック"/>
              </a:defRPr>
            </a:lvl2pPr>
            <a:lvl3pPr marL="1208088" indent="-285750" algn="l" rtl="0" fontAlgn="base">
              <a:spcBef>
                <a:spcPct val="0"/>
              </a:spcBef>
              <a:spcAft>
                <a:spcPts val="600"/>
              </a:spcAft>
              <a:buFont typeface="Arial" charset="0"/>
              <a:buChar char="•"/>
              <a:defRPr sz="1400">
                <a:solidFill>
                  <a:schemeClr val="tx1"/>
                </a:solidFill>
                <a:latin typeface="Verdana" pitchFamily="34" charset="0"/>
                <a:ea typeface="+mn-ea"/>
                <a:cs typeface="ＭＳ Ｐゴシック"/>
              </a:defRPr>
            </a:lvl3pPr>
            <a:lvl4pPr marL="1600200" indent="-228600" algn="l" rtl="0" fontAlgn="base">
              <a:spcBef>
                <a:spcPct val="0"/>
              </a:spcBef>
              <a:spcAft>
                <a:spcPts val="600"/>
              </a:spcAft>
              <a:buChar char="–"/>
              <a:defRPr sz="1200">
                <a:solidFill>
                  <a:schemeClr val="tx1"/>
                </a:solidFill>
                <a:latin typeface="Verdana" pitchFamily="34" charset="0"/>
                <a:ea typeface="+mn-ea"/>
                <a:cs typeface="ＭＳ Ｐゴシック"/>
              </a:defRPr>
            </a:lvl4pPr>
            <a:lvl5pPr marL="2000250" indent="-171450" algn="l" rtl="0" fontAlgn="base">
              <a:spcBef>
                <a:spcPct val="0"/>
              </a:spcBef>
              <a:spcAft>
                <a:spcPts val="600"/>
              </a:spcAft>
              <a:buFont typeface="Verdana" pitchFamily="34" charset="0"/>
              <a:buChar char="»"/>
              <a:defRPr lang="en-US" sz="1000" dirty="0" smtClean="0">
                <a:solidFill>
                  <a:schemeClr val="tx1"/>
                </a:solidFill>
                <a:latin typeface="Verdana" pitchFamily="34" charset="0"/>
                <a:ea typeface="+mn-ea"/>
                <a:cs typeface="ＭＳ Ｐゴシック"/>
              </a:defRPr>
            </a:lvl5pPr>
            <a:lvl6pPr marL="2514600" indent="-228600" algn="l" rtl="0" eaLnBrk="1" fontAlgn="base" hangingPunct="1">
              <a:lnSpc>
                <a:spcPct val="100000"/>
              </a:lnSpc>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eaLnBrk="1" hangingPunct="1"/>
            <a:r>
              <a:rPr lang="en-US" dirty="0"/>
              <a:t>Vertical Milling</a:t>
            </a:r>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3058" y="4495800"/>
            <a:ext cx="2956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4858" y="4114800"/>
            <a:ext cx="2956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5"/>
          <p:cNvSpPr txBox="1">
            <a:spLocks/>
          </p:cNvSpPr>
          <p:nvPr/>
        </p:nvSpPr>
        <p:spPr bwMode="auto">
          <a:xfrm>
            <a:off x="5867400" y="381000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marL="342900" indent="-342900" algn="l" rtl="0" eaLnBrk="0" fontAlgn="base" hangingPunct="0">
              <a:spcBef>
                <a:spcPct val="0"/>
              </a:spcBef>
              <a:spcAft>
                <a:spcPts val="600"/>
              </a:spcAft>
              <a:buClr>
                <a:schemeClr val="hlink"/>
              </a:buClr>
              <a:buChar char="•"/>
              <a:defRPr sz="1800" baseline="0">
                <a:solidFill>
                  <a:schemeClr val="tx1"/>
                </a:solidFill>
                <a:latin typeface="Verdana" pitchFamily="34" charset="0"/>
                <a:ea typeface="+mn-ea"/>
                <a:cs typeface="ＭＳ Ｐゴシック"/>
              </a:defRPr>
            </a:lvl1pPr>
            <a:lvl2pPr marL="714375" indent="-357188" algn="l" rtl="0" eaLnBrk="0" fontAlgn="base" hangingPunct="0">
              <a:spcBef>
                <a:spcPct val="0"/>
              </a:spcBef>
              <a:spcAft>
                <a:spcPts val="600"/>
              </a:spcAft>
              <a:buClr>
                <a:schemeClr val="bg2"/>
              </a:buClr>
              <a:buChar char="•"/>
              <a:defRPr sz="1600" baseline="0">
                <a:solidFill>
                  <a:schemeClr val="tx1"/>
                </a:solidFill>
                <a:latin typeface="Verdana" pitchFamily="34" charset="0"/>
                <a:ea typeface="+mn-ea"/>
                <a:cs typeface="ＭＳ Ｐゴシック"/>
              </a:defRPr>
            </a:lvl2pPr>
            <a:lvl3pPr marL="1208088" indent="-285750" algn="l" rtl="0" fontAlgn="base">
              <a:spcBef>
                <a:spcPct val="0"/>
              </a:spcBef>
              <a:spcAft>
                <a:spcPts val="600"/>
              </a:spcAft>
              <a:buFont typeface="Arial" charset="0"/>
              <a:buChar char="•"/>
              <a:defRPr sz="1400">
                <a:solidFill>
                  <a:schemeClr val="tx1"/>
                </a:solidFill>
                <a:latin typeface="Verdana" pitchFamily="34" charset="0"/>
                <a:ea typeface="+mn-ea"/>
                <a:cs typeface="ＭＳ Ｐゴシック"/>
              </a:defRPr>
            </a:lvl3pPr>
            <a:lvl4pPr marL="1600200" indent="-228600" algn="l" rtl="0" fontAlgn="base">
              <a:spcBef>
                <a:spcPct val="0"/>
              </a:spcBef>
              <a:spcAft>
                <a:spcPts val="600"/>
              </a:spcAft>
              <a:buChar char="–"/>
              <a:defRPr sz="1200">
                <a:solidFill>
                  <a:schemeClr val="tx1"/>
                </a:solidFill>
                <a:latin typeface="Verdana" pitchFamily="34" charset="0"/>
                <a:ea typeface="+mn-ea"/>
                <a:cs typeface="ＭＳ Ｐゴシック"/>
              </a:defRPr>
            </a:lvl4pPr>
            <a:lvl5pPr marL="2000250" indent="-171450" algn="l" rtl="0" fontAlgn="base">
              <a:spcBef>
                <a:spcPct val="0"/>
              </a:spcBef>
              <a:spcAft>
                <a:spcPts val="600"/>
              </a:spcAft>
              <a:buFont typeface="Verdana" pitchFamily="34" charset="0"/>
              <a:buChar char="»"/>
              <a:defRPr lang="en-US" sz="1000" dirty="0" smtClean="0">
                <a:solidFill>
                  <a:schemeClr val="tx1"/>
                </a:solidFill>
                <a:latin typeface="Verdana" pitchFamily="34" charset="0"/>
                <a:ea typeface="+mn-ea"/>
                <a:cs typeface="ＭＳ Ｐゴシック"/>
              </a:defRPr>
            </a:lvl5pPr>
            <a:lvl6pPr marL="2514600" indent="-228600" algn="l" rtl="0" eaLnBrk="1" fontAlgn="base" hangingPunct="1">
              <a:lnSpc>
                <a:spcPct val="100000"/>
              </a:lnSpc>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eaLnBrk="1" hangingPunct="1"/>
            <a:r>
              <a:rPr lang="en-US" dirty="0"/>
              <a:t>Turning</a:t>
            </a:r>
          </a:p>
        </p:txBody>
      </p:sp>
      <p:sp>
        <p:nvSpPr>
          <p:cNvPr id="15" name="Footer Placeholder 5"/>
          <p:cNvSpPr>
            <a:spLocks noGrp="1"/>
          </p:cNvSpPr>
          <p:nvPr>
            <p:ph type="ftr" sz="quarter" idx="4294967295"/>
          </p:nvPr>
        </p:nvSpPr>
        <p:spPr>
          <a:xfrm>
            <a:off x="3527750" y="6601463"/>
            <a:ext cx="2895600" cy="363537"/>
          </a:xfrm>
          <a:prstGeom prst="rect">
            <a:avLst/>
          </a:prstGeom>
        </p:spPr>
        <p:txBody>
          <a:bodyPr/>
          <a:lstStyle/>
          <a:p>
            <a:pPr>
              <a:defRPr/>
            </a:pP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Bruker Confidential</a:t>
            </a:r>
          </a:p>
        </p:txBody>
      </p:sp>
    </p:spTree>
    <p:extLst>
      <p:ext uri="{BB962C8B-B14F-4D97-AF65-F5344CB8AC3E}">
        <p14:creationId xmlns:p14="http://schemas.microsoft.com/office/powerpoint/2010/main" val="1430083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3FA624A-C420-418D-BB70-37C03AA54AB4}"/>
              </a:ext>
            </a:extLst>
          </p:cNvPr>
          <p:cNvSpPr>
            <a:spLocks noGrp="1" noChangeArrowheads="1"/>
          </p:cNvSpPr>
          <p:nvPr>
            <p:ph type="title"/>
          </p:nvPr>
        </p:nvSpPr>
        <p:spPr/>
        <p:txBody>
          <a:bodyPr/>
          <a:lstStyle/>
          <a:p>
            <a:pPr eaLnBrk="1" hangingPunct="1"/>
            <a:r>
              <a:rPr lang="en-US" altLang="en-US" sz="2000"/>
              <a:t>S Parameters – Hybrid Parameters (Sdq, Ssc, Sdr)</a:t>
            </a:r>
          </a:p>
        </p:txBody>
      </p:sp>
      <p:graphicFrame>
        <p:nvGraphicFramePr>
          <p:cNvPr id="30723" name="Object 4">
            <a:extLst>
              <a:ext uri="{FF2B5EF4-FFF2-40B4-BE49-F238E27FC236}">
                <a16:creationId xmlns:a16="http://schemas.microsoft.com/office/drawing/2014/main" id="{B7290723-44FA-471E-BC08-35A22B82AC21}"/>
              </a:ext>
            </a:extLst>
          </p:cNvPr>
          <p:cNvGraphicFramePr>
            <a:graphicFrameLocks noGrp="1" noChangeAspect="1"/>
          </p:cNvGraphicFramePr>
          <p:nvPr>
            <p:ph idx="1"/>
          </p:nvPr>
        </p:nvGraphicFramePr>
        <p:xfrm>
          <a:off x="611188" y="1412875"/>
          <a:ext cx="6265862" cy="649288"/>
        </p:xfrm>
        <a:graphic>
          <a:graphicData uri="http://schemas.openxmlformats.org/presentationml/2006/ole">
            <mc:AlternateContent xmlns:mc="http://schemas.openxmlformats.org/markup-compatibility/2006">
              <mc:Choice xmlns:v="urn:schemas-microsoft-com:vml" Requires="v">
                <p:oleObj spid="_x0000_s11320" name="Equation" r:id="rId3" imgW="3797300" imgH="393700" progId="Equation.3">
                  <p:embed/>
                </p:oleObj>
              </mc:Choice>
              <mc:Fallback>
                <p:oleObj name="Equation" r:id="rId3" imgW="3797300" imgH="393700" progId="Equation.3">
                  <p:embed/>
                  <p:pic>
                    <p:nvPicPr>
                      <p:cNvPr id="30723" name="Object 4">
                        <a:extLst>
                          <a:ext uri="{FF2B5EF4-FFF2-40B4-BE49-F238E27FC236}">
                            <a16:creationId xmlns:a16="http://schemas.microsoft.com/office/drawing/2014/main" id="{B7290723-44FA-471E-BC08-35A22B82A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12875"/>
                        <a:ext cx="6265862"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724" name="Picture 7">
            <a:extLst>
              <a:ext uri="{FF2B5EF4-FFF2-40B4-BE49-F238E27FC236}">
                <a16:creationId xmlns:a16="http://schemas.microsoft.com/office/drawing/2014/main" id="{100B7873-9049-440F-A727-147AB567D0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7557" t="15288" r="20924" b="13023"/>
          <a:stretch>
            <a:fillRect/>
          </a:stretch>
        </p:blipFill>
        <p:spPr bwMode="auto">
          <a:xfrm>
            <a:off x="5435600" y="2349500"/>
            <a:ext cx="151288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a:extLst>
              <a:ext uri="{FF2B5EF4-FFF2-40B4-BE49-F238E27FC236}">
                <a16:creationId xmlns:a16="http://schemas.microsoft.com/office/drawing/2014/main" id="{E5D4B35C-177D-4B19-99B7-A1537B0588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6735" t="16846" r="21997" b="13994"/>
          <a:stretch>
            <a:fillRect/>
          </a:stretch>
        </p:blipFill>
        <p:spPr bwMode="auto">
          <a:xfrm>
            <a:off x="755650" y="2349500"/>
            <a:ext cx="159226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8">
            <a:extLst>
              <a:ext uri="{FF2B5EF4-FFF2-40B4-BE49-F238E27FC236}">
                <a16:creationId xmlns:a16="http://schemas.microsoft.com/office/drawing/2014/main" id="{09D7F76D-B853-4BE3-8516-48822F7472AB}"/>
              </a:ext>
            </a:extLst>
          </p:cNvPr>
          <p:cNvSpPr txBox="1">
            <a:spLocks noChangeArrowheads="1"/>
          </p:cNvSpPr>
          <p:nvPr/>
        </p:nvSpPr>
        <p:spPr bwMode="auto">
          <a:xfrm>
            <a:off x="755650" y="3789363"/>
            <a:ext cx="20875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a:cs typeface="Times New Roman" panose="02020603050405020304" pitchFamily="18" charset="0"/>
              </a:rPr>
              <a:t>Sa=994nm, Sdr- 1.6%</a:t>
            </a:r>
            <a:endParaRPr lang="en-US" altLang="en-US" sz="1200"/>
          </a:p>
        </p:txBody>
      </p:sp>
      <p:sp>
        <p:nvSpPr>
          <p:cNvPr id="30727" name="Text Box 9">
            <a:extLst>
              <a:ext uri="{FF2B5EF4-FFF2-40B4-BE49-F238E27FC236}">
                <a16:creationId xmlns:a16="http://schemas.microsoft.com/office/drawing/2014/main" id="{DA83B1F8-A9E0-4BDF-A5CE-83B1BBE7F3BB}"/>
              </a:ext>
            </a:extLst>
          </p:cNvPr>
          <p:cNvSpPr txBox="1">
            <a:spLocks noChangeArrowheads="1"/>
          </p:cNvSpPr>
          <p:nvPr/>
        </p:nvSpPr>
        <p:spPr bwMode="auto">
          <a:xfrm>
            <a:off x="5435600" y="3789363"/>
            <a:ext cx="23050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a:cs typeface="Times New Roman" panose="02020603050405020304" pitchFamily="18" charset="0"/>
              </a:rPr>
              <a:t>Sa=1173nm, Sdr- 0.5%</a:t>
            </a:r>
            <a:endParaRPr lang="en-US" altLang="en-US" sz="1200"/>
          </a:p>
        </p:txBody>
      </p:sp>
      <p:sp>
        <p:nvSpPr>
          <p:cNvPr id="30728" name="Rectangle 11">
            <a:extLst>
              <a:ext uri="{FF2B5EF4-FFF2-40B4-BE49-F238E27FC236}">
                <a16:creationId xmlns:a16="http://schemas.microsoft.com/office/drawing/2014/main" id="{FA7AC638-8ED2-4C56-A10B-B2B3328B8C5A}"/>
              </a:ext>
            </a:extLst>
          </p:cNvPr>
          <p:cNvSpPr>
            <a:spLocks noChangeArrowheads="1"/>
          </p:cNvSpPr>
          <p:nvPr/>
        </p:nvSpPr>
        <p:spPr bwMode="auto">
          <a:xfrm>
            <a:off x="846138" y="2538413"/>
            <a:ext cx="74517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30729" name="Rectangle 13">
            <a:extLst>
              <a:ext uri="{FF2B5EF4-FFF2-40B4-BE49-F238E27FC236}">
                <a16:creationId xmlns:a16="http://schemas.microsoft.com/office/drawing/2014/main" id="{3166EC23-CB93-489F-A041-F1D84028DE34}"/>
              </a:ext>
            </a:extLst>
          </p:cNvPr>
          <p:cNvSpPr>
            <a:spLocks noChangeArrowheads="1"/>
          </p:cNvSpPr>
          <p:nvPr/>
        </p:nvSpPr>
        <p:spPr bwMode="auto">
          <a:xfrm>
            <a:off x="846138" y="2538413"/>
            <a:ext cx="37973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30730" name="Rectangle 36">
            <a:extLst>
              <a:ext uri="{FF2B5EF4-FFF2-40B4-BE49-F238E27FC236}">
                <a16:creationId xmlns:a16="http://schemas.microsoft.com/office/drawing/2014/main" id="{E6008355-51D6-4465-BA03-A7F71B0ADA2D}"/>
              </a:ext>
            </a:extLst>
          </p:cNvPr>
          <p:cNvSpPr>
            <a:spLocks noChangeArrowheads="1"/>
          </p:cNvSpPr>
          <p:nvPr/>
        </p:nvSpPr>
        <p:spPr bwMode="auto">
          <a:xfrm>
            <a:off x="539750" y="4314825"/>
            <a:ext cx="78486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600">
                <a:latin typeface="Times New Roman" panose="02020603050405020304" pitchFamily="18" charset="0"/>
              </a:rPr>
              <a:t>Sdr may further differentiate surfaces of similar amplitudes and average roughness. As indicated above, two surfaces with only a difference of 10% in Sa have over a 200% difference in Sdr. Typically Sdr will increase with the spatial intricacy of the texture whether or not Sa changes. </a:t>
            </a:r>
          </a:p>
          <a:p>
            <a:r>
              <a:rPr lang="en-US" altLang="en-US" sz="1600">
                <a:latin typeface="Times New Roman" panose="02020603050405020304" pitchFamily="18" charset="0"/>
              </a:rPr>
              <a:t>Sdr is useful in applications involving surface coatings and adhesion. Sdr and may also find relevance when considering surfaces used with lubricants and other fluids. Sdr  may be related to the surface slopes and thus may also find application related to the manner in which light is scattered from a surface.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1D Roughness measurement</a:t>
            </a:r>
            <a:br>
              <a:rPr lang="en-US" dirty="0"/>
            </a:br>
            <a:r>
              <a:rPr lang="en-US" dirty="0">
                <a:solidFill>
                  <a:schemeClr val="tx2"/>
                </a:solidFill>
              </a:rPr>
              <a:t>On textured cylinder</a:t>
            </a:r>
            <a:endParaRPr lang="en-US" dirty="0"/>
          </a:p>
        </p:txBody>
      </p:sp>
      <p:sp>
        <p:nvSpPr>
          <p:cNvPr id="3" name="Date Placeholder 2"/>
          <p:cNvSpPr>
            <a:spLocks noGrp="1"/>
          </p:cNvSpPr>
          <p:nvPr>
            <p:ph type="dt" sz="half" idx="10"/>
          </p:nvPr>
        </p:nvSpPr>
        <p:spPr/>
        <p:txBody>
          <a:bodyPr/>
          <a:lstStyle/>
          <a:p>
            <a:pPr>
              <a:defRPr/>
            </a:pPr>
            <a:fld id="{A27724D4-FE42-4987-9A63-DDC50A7B34D1}" type="datetime1">
              <a:rPr lang="en-US" smtClean="0"/>
              <a:t>6/20/2019</a:t>
            </a:fld>
            <a:endParaRPr lang="de-DE" dirty="0"/>
          </a:p>
        </p:txBody>
      </p:sp>
      <p:sp>
        <p:nvSpPr>
          <p:cNvPr id="4" name="Slide Number Placeholder 3"/>
          <p:cNvSpPr>
            <a:spLocks noGrp="1"/>
          </p:cNvSpPr>
          <p:nvPr>
            <p:ph type="sldNum" sz="quarter" idx="11"/>
          </p:nvPr>
        </p:nvSpPr>
        <p:spPr/>
        <p:txBody>
          <a:bodyPr/>
          <a:lstStyle/>
          <a:p>
            <a:pPr>
              <a:defRPr/>
            </a:pPr>
            <a:fld id="{956664DB-3783-4E44-8329-26173C8B20AB}" type="slidenum">
              <a:rPr lang="de-DE" smtClean="0"/>
              <a:pPr>
                <a:defRPr/>
              </a:pPr>
              <a:t>39</a:t>
            </a:fld>
            <a:endParaRPr lang="de-DE"/>
          </a:p>
        </p:txBody>
      </p:sp>
      <p:sp>
        <p:nvSpPr>
          <p:cNvPr id="5" name="Footer Placeholder 4"/>
          <p:cNvSpPr>
            <a:spLocks noGrp="1"/>
          </p:cNvSpPr>
          <p:nvPr>
            <p:ph type="ftr" sz="quarter" idx="12"/>
          </p:nvPr>
        </p:nvSpPr>
        <p:spPr/>
        <p:txBody>
          <a:bodyPr/>
          <a:lstStyle/>
          <a:p>
            <a:pPr>
              <a:defRPr/>
            </a:pPr>
            <a:r>
              <a:rPr lang="en-US"/>
              <a:t>Bruker Confidential</a:t>
            </a:r>
            <a:endParaRPr lang="en-US" dirty="0"/>
          </a:p>
        </p:txBody>
      </p:sp>
      <p:pic>
        <p:nvPicPr>
          <p:cNvPr id="6" name="Picture 5"/>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3122" y="4149432"/>
            <a:ext cx="4546591" cy="2409016"/>
          </a:xfrm>
          <a:prstGeom prst="rect">
            <a:avLst/>
          </a:prstGeom>
        </p:spPr>
      </p:pic>
      <p:pic>
        <p:nvPicPr>
          <p:cNvPr id="7" name="Pictur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1993" y="1530467"/>
            <a:ext cx="4580500" cy="2402248"/>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3762" y="3148301"/>
            <a:ext cx="1963916" cy="176167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3361" y="4614728"/>
            <a:ext cx="1462371" cy="138814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93361" y="2019628"/>
            <a:ext cx="1460315" cy="142392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781478" y="1617577"/>
            <a:ext cx="1469877" cy="338554"/>
          </a:xfrm>
          <a:prstGeom prst="rect">
            <a:avLst/>
          </a:prstGeom>
          <a:solidFill>
            <a:schemeClr val="bg1"/>
          </a:solidFill>
          <a:ln w="28575">
            <a:solidFill>
              <a:schemeClr val="tx2"/>
            </a:solidFill>
          </a:ln>
        </p:spPr>
        <p:txBody>
          <a:bodyPr wrap="square" rtlCol="0">
            <a:spAutoFit/>
          </a:bodyPr>
          <a:lstStyle/>
          <a:p>
            <a:pPr algn="ctr"/>
            <a:r>
              <a:rPr lang="en-US" sz="1600" i="1" dirty="0">
                <a:solidFill>
                  <a:schemeClr val="tx2"/>
                </a:solidFill>
              </a:rPr>
              <a:t>Native</a:t>
            </a:r>
          </a:p>
        </p:txBody>
      </p:sp>
      <p:sp>
        <p:nvSpPr>
          <p:cNvPr id="12" name="TextBox 11"/>
          <p:cNvSpPr txBox="1"/>
          <p:nvPr/>
        </p:nvSpPr>
        <p:spPr>
          <a:xfrm>
            <a:off x="1781478" y="4252916"/>
            <a:ext cx="1469877" cy="338554"/>
          </a:xfrm>
          <a:prstGeom prst="rect">
            <a:avLst/>
          </a:prstGeom>
          <a:solidFill>
            <a:schemeClr val="bg1"/>
          </a:solidFill>
          <a:ln w="28575">
            <a:solidFill>
              <a:schemeClr val="tx2"/>
            </a:solidFill>
          </a:ln>
        </p:spPr>
        <p:txBody>
          <a:bodyPr wrap="square" rtlCol="0">
            <a:spAutoFit/>
          </a:bodyPr>
          <a:lstStyle/>
          <a:p>
            <a:pPr algn="ctr"/>
            <a:r>
              <a:rPr lang="en-US" sz="1600" i="1" dirty="0">
                <a:solidFill>
                  <a:schemeClr val="tx2"/>
                </a:solidFill>
              </a:rPr>
              <a:t>Corroded</a:t>
            </a:r>
          </a:p>
        </p:txBody>
      </p:sp>
      <p:sp>
        <p:nvSpPr>
          <p:cNvPr id="13" name="TextBox 12"/>
          <p:cNvSpPr txBox="1"/>
          <p:nvPr/>
        </p:nvSpPr>
        <p:spPr>
          <a:xfrm>
            <a:off x="200787" y="3841655"/>
            <a:ext cx="5050436" cy="307777"/>
          </a:xfrm>
          <a:prstGeom prst="rect">
            <a:avLst/>
          </a:prstGeom>
          <a:noFill/>
        </p:spPr>
        <p:txBody>
          <a:bodyPr wrap="square" rtlCol="0">
            <a:spAutoFit/>
          </a:bodyPr>
          <a:lstStyle/>
          <a:p>
            <a:r>
              <a:rPr lang="en-US" sz="1400" dirty="0"/>
              <a:t>Roughness filtered profiles – Gaussian filter – cut-off 0.8mm</a:t>
            </a:r>
          </a:p>
        </p:txBody>
      </p:sp>
      <p:sp>
        <p:nvSpPr>
          <p:cNvPr id="14" name="Rectangle 13"/>
          <p:cNvSpPr/>
          <p:nvPr/>
        </p:nvSpPr>
        <p:spPr bwMode="auto">
          <a:xfrm>
            <a:off x="8348132" y="4563926"/>
            <a:ext cx="110067" cy="143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pic>
        <p:nvPicPr>
          <p:cNvPr id="15" name="Picture 14">
            <a:extLst>
              <a:ext uri="{FF2B5EF4-FFF2-40B4-BE49-F238E27FC236}">
                <a16:creationId xmlns:a16="http://schemas.microsoft.com/office/drawing/2014/main" id="{16F661E8-2364-4B31-8C80-BEB00F4F4A67}"/>
              </a:ext>
            </a:extLst>
          </p:cNvPr>
          <p:cNvPicPr>
            <a:picLocks noChangeAspect="1"/>
          </p:cNvPicPr>
          <p:nvPr/>
        </p:nvPicPr>
        <p:blipFill>
          <a:blip r:embed="rId7"/>
          <a:stretch>
            <a:fillRect/>
          </a:stretch>
        </p:blipFill>
        <p:spPr>
          <a:xfrm>
            <a:off x="7155562" y="2098598"/>
            <a:ext cx="1460315" cy="650884"/>
          </a:xfrm>
          <a:prstGeom prst="rect">
            <a:avLst/>
          </a:prstGeom>
          <a:ln>
            <a:noFill/>
          </a:ln>
          <a:effectLst>
            <a:softEdge rad="63500"/>
          </a:effectLst>
        </p:spPr>
      </p:pic>
      <p:pic>
        <p:nvPicPr>
          <p:cNvPr id="16" name="Picture 15">
            <a:extLst>
              <a:ext uri="{FF2B5EF4-FFF2-40B4-BE49-F238E27FC236}">
                <a16:creationId xmlns:a16="http://schemas.microsoft.com/office/drawing/2014/main" id="{B06F6DAA-0942-4DED-B2FD-F2DF1EB4CDBC}"/>
              </a:ext>
            </a:extLst>
          </p:cNvPr>
          <p:cNvPicPr>
            <a:picLocks noChangeAspect="1"/>
          </p:cNvPicPr>
          <p:nvPr/>
        </p:nvPicPr>
        <p:blipFill>
          <a:blip r:embed="rId8"/>
          <a:stretch>
            <a:fillRect/>
          </a:stretch>
        </p:blipFill>
        <p:spPr>
          <a:xfrm rot="5400000">
            <a:off x="7504336" y="5158819"/>
            <a:ext cx="803884" cy="1103842"/>
          </a:xfrm>
          <a:prstGeom prst="rect">
            <a:avLst/>
          </a:prstGeom>
          <a:ln>
            <a:noFill/>
          </a:ln>
          <a:effectLst>
            <a:softEdge rad="63500"/>
          </a:effectLst>
        </p:spPr>
      </p:pic>
    </p:spTree>
    <p:extLst>
      <p:ext uri="{BB962C8B-B14F-4D97-AF65-F5344CB8AC3E}">
        <p14:creationId xmlns:p14="http://schemas.microsoft.com/office/powerpoint/2010/main" val="267774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0" y="3136392"/>
            <a:ext cx="9144000" cy="538591"/>
          </a:xfrm>
        </p:spPr>
        <p:txBody>
          <a:bodyPr/>
          <a:lstStyle/>
          <a:p>
            <a:r>
              <a:rPr lang="en-GB" dirty="0"/>
              <a:t>Forewords</a:t>
            </a:r>
            <a:endParaRPr lang="en-US" dirty="0"/>
          </a:p>
        </p:txBody>
      </p:sp>
    </p:spTree>
    <p:extLst>
      <p:ext uri="{BB962C8B-B14F-4D97-AF65-F5344CB8AC3E}">
        <p14:creationId xmlns:p14="http://schemas.microsoft.com/office/powerpoint/2010/main" val="2060105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6"/>
          <p:cNvSpPr>
            <a:spLocks noGrp="1"/>
          </p:cNvSpPr>
          <p:nvPr>
            <p:ph type="title"/>
          </p:nvPr>
        </p:nvSpPr>
        <p:spPr/>
        <p:txBody>
          <a:bodyPr>
            <a:normAutofit/>
          </a:bodyPr>
          <a:lstStyle/>
          <a:p>
            <a:pPr eaLnBrk="1" hangingPunct="1"/>
            <a:r>
              <a:rPr lang="fr-FR" dirty="0"/>
              <a:t>Reason for </a:t>
            </a:r>
            <a:r>
              <a:rPr lang="fr-FR" dirty="0" err="1"/>
              <a:t>areal</a:t>
            </a:r>
            <a:r>
              <a:rPr lang="fr-FR" dirty="0"/>
              <a:t> </a:t>
            </a:r>
            <a:r>
              <a:rPr lang="fr-FR" dirty="0" err="1"/>
              <a:t>roughness</a:t>
            </a:r>
            <a:endParaRPr lang="en-US" b="1" i="1" dirty="0"/>
          </a:p>
        </p:txBody>
      </p:sp>
      <p:sp>
        <p:nvSpPr>
          <p:cNvPr id="4" name="Content Placeholder 3">
            <a:extLst>
              <a:ext uri="{FF2B5EF4-FFF2-40B4-BE49-F238E27FC236}">
                <a16:creationId xmlns:a16="http://schemas.microsoft.com/office/drawing/2014/main" id="{CE903DC5-DDBA-4E0B-9D30-BECD5F652DDE}"/>
              </a:ext>
            </a:extLst>
          </p:cNvPr>
          <p:cNvSpPr>
            <a:spLocks noGrp="1"/>
          </p:cNvSpPr>
          <p:nvPr>
            <p:ph sz="quarter" idx="14"/>
          </p:nvPr>
        </p:nvSpPr>
        <p:spPr/>
        <p:txBody>
          <a:bodyPr/>
          <a:lstStyle/>
          <a:p>
            <a:r>
              <a:rPr lang="en-US" dirty="0"/>
              <a:t>Gear edge has multiple high angles (90 degrees) and must be characterized in 3D</a:t>
            </a:r>
          </a:p>
          <a:p>
            <a:endParaRPr lang="en-US" dirty="0"/>
          </a:p>
          <a:p>
            <a:r>
              <a:rPr lang="en-US" dirty="0"/>
              <a:t>2D calculations cannot reliably determine the geometry or roughness</a:t>
            </a:r>
          </a:p>
          <a:p>
            <a:endParaRPr lang="en-US" dirty="0"/>
          </a:p>
          <a:p>
            <a:r>
              <a:rPr lang="en-US" b="1" i="1" dirty="0"/>
              <a:t>WARNING:</a:t>
            </a:r>
            <a:r>
              <a:rPr lang="en-US" dirty="0"/>
              <a:t> multiple 2D lines to build « 3D » require extra attention on how lines are paste together</a:t>
            </a:r>
          </a:p>
          <a:p>
            <a:endParaRPr lang="en-US" dirty="0"/>
          </a:p>
        </p:txBody>
      </p:sp>
      <p:pic>
        <p:nvPicPr>
          <p:cNvPr id="8" name="Content Placeholder 7">
            <a:extLst>
              <a:ext uri="{FF2B5EF4-FFF2-40B4-BE49-F238E27FC236}">
                <a16:creationId xmlns:a16="http://schemas.microsoft.com/office/drawing/2014/main" id="{B7E8275D-14AC-4E51-8C82-8254C0BDF1CE}"/>
              </a:ext>
            </a:extLst>
          </p:cNvPr>
          <p:cNvPicPr>
            <a:picLocks noGrp="1" noChangeAspect="1" noChangeArrowheads="1"/>
          </p:cNvPicPr>
          <p:nvPr>
            <p:ph sz="quarter" idx="13"/>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7949" t="5935" r="24508" b="10460"/>
          <a:stretch/>
        </p:blipFill>
        <p:spPr bwMode="auto">
          <a:xfrm>
            <a:off x="132016" y="2273418"/>
            <a:ext cx="4211384" cy="327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a:extLst>
              <a:ext uri="{FF2B5EF4-FFF2-40B4-BE49-F238E27FC236}">
                <a16:creationId xmlns:a16="http://schemas.microsoft.com/office/drawing/2014/main" id="{872C9E70-5D5D-499D-B709-94A8E37133A7}"/>
              </a:ext>
            </a:extLst>
          </p:cNvPr>
          <p:cNvSpPr>
            <a:spLocks noGrp="1"/>
          </p:cNvSpPr>
          <p:nvPr>
            <p:ph type="dt" sz="half" idx="15"/>
          </p:nvPr>
        </p:nvSpPr>
        <p:spPr/>
        <p:txBody>
          <a:bodyPr/>
          <a:lstStyle/>
          <a:p>
            <a:pPr>
              <a:defRPr/>
            </a:pPr>
            <a:fld id="{B66A6436-51C4-4F9E-A5D1-41F31AB4F524}" type="datetime1">
              <a:rPr lang="en-US" smtClean="0"/>
              <a:t>6/20/2019</a:t>
            </a:fld>
            <a:endParaRPr lang="de-DE" dirty="0"/>
          </a:p>
        </p:txBody>
      </p:sp>
      <p:sp>
        <p:nvSpPr>
          <p:cNvPr id="6" name="Footer Placeholder 5">
            <a:extLst>
              <a:ext uri="{FF2B5EF4-FFF2-40B4-BE49-F238E27FC236}">
                <a16:creationId xmlns:a16="http://schemas.microsoft.com/office/drawing/2014/main" id="{48EC0F98-ED6A-4043-BDD4-00811346F311}"/>
              </a:ext>
            </a:extLst>
          </p:cNvPr>
          <p:cNvSpPr>
            <a:spLocks noGrp="1"/>
          </p:cNvSpPr>
          <p:nvPr>
            <p:ph type="ftr" sz="quarter" idx="17"/>
          </p:nvPr>
        </p:nvSpPr>
        <p:spPr/>
        <p:txBody>
          <a:bodyPr/>
          <a:lstStyle/>
          <a:p>
            <a:pPr>
              <a:defRPr/>
            </a:pPr>
            <a:r>
              <a:rPr lang="de-DE"/>
              <a:t>Bruker Confidential</a:t>
            </a:r>
            <a:endParaRPr lang="de-DE" dirty="0"/>
          </a:p>
        </p:txBody>
      </p:sp>
      <p:sp>
        <p:nvSpPr>
          <p:cNvPr id="7" name="Slide Number Placeholder 6">
            <a:extLst>
              <a:ext uri="{FF2B5EF4-FFF2-40B4-BE49-F238E27FC236}">
                <a16:creationId xmlns:a16="http://schemas.microsoft.com/office/drawing/2014/main" id="{3904AD93-D3C1-443E-8588-5AB4614DCE85}"/>
              </a:ext>
            </a:extLst>
          </p:cNvPr>
          <p:cNvSpPr>
            <a:spLocks noGrp="1"/>
          </p:cNvSpPr>
          <p:nvPr>
            <p:ph type="sldNum" sz="quarter" idx="16"/>
          </p:nvPr>
        </p:nvSpPr>
        <p:spPr/>
        <p:txBody>
          <a:bodyPr/>
          <a:lstStyle/>
          <a:p>
            <a:pPr>
              <a:defRPr/>
            </a:pPr>
            <a:fld id="{9E648548-1599-4A92-BE46-9CECF9F36BD9}" type="slidenum">
              <a:rPr lang="de-DE" smtClean="0"/>
              <a:pPr>
                <a:defRPr/>
              </a:pPr>
              <a:t>40</a:t>
            </a:fld>
            <a:endParaRPr lang="de-DE"/>
          </a:p>
        </p:txBody>
      </p:sp>
    </p:spTree>
    <p:extLst>
      <p:ext uri="{BB962C8B-B14F-4D97-AF65-F5344CB8AC3E}">
        <p14:creationId xmlns:p14="http://schemas.microsoft.com/office/powerpoint/2010/main" val="413226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t>Orthopedic – Mean Roughness</a:t>
            </a:r>
            <a:br>
              <a:rPr lang="en-US" dirty="0"/>
            </a:br>
            <a:r>
              <a:rPr lang="en-US" sz="2000" dirty="0">
                <a:solidFill>
                  <a:schemeClr val="tx2"/>
                </a:solidFill>
              </a:rPr>
              <a:t>Qualification of polishing process on knee prostheses</a:t>
            </a:r>
          </a:p>
        </p:txBody>
      </p:sp>
      <p:sp>
        <p:nvSpPr>
          <p:cNvPr id="4" name="Date Placeholder 3"/>
          <p:cNvSpPr>
            <a:spLocks noGrp="1"/>
          </p:cNvSpPr>
          <p:nvPr>
            <p:ph type="dt" sz="half" idx="10"/>
          </p:nvPr>
        </p:nvSpPr>
        <p:spPr/>
        <p:txBody>
          <a:bodyPr/>
          <a:lstStyle/>
          <a:p>
            <a:fld id="{38B6056B-7F61-4877-9C0B-9F9AC1AD796D}" type="datetime1">
              <a:rPr lang="en-US" smtClean="0">
                <a:solidFill>
                  <a:srgbClr val="FFFFFF"/>
                </a:solidFill>
              </a:rPr>
              <a:t>6/20/2019</a:t>
            </a:fld>
            <a:endParaRPr lang="en-US" dirty="0">
              <a:solidFill>
                <a:srgbClr val="FFFFFF"/>
              </a:solidFill>
            </a:endParaRPr>
          </a:p>
        </p:txBody>
      </p:sp>
      <p:sp>
        <p:nvSpPr>
          <p:cNvPr id="5" name="Slide Number Placeholder 4"/>
          <p:cNvSpPr>
            <a:spLocks noGrp="1"/>
          </p:cNvSpPr>
          <p:nvPr>
            <p:ph type="sldNum" sz="quarter" idx="11"/>
          </p:nvPr>
        </p:nvSpPr>
        <p:spPr/>
        <p:txBody>
          <a:bodyPr/>
          <a:lstStyle/>
          <a:p>
            <a:r>
              <a:rPr lang="en-US">
                <a:solidFill>
                  <a:srgbClr val="FFFFFF"/>
                </a:solidFill>
              </a:rPr>
              <a:t>Slide </a:t>
            </a:r>
            <a:fld id="{AC47C52A-D0B7-4CA7-BADB-B9237D9DAB4A}" type="slidenum">
              <a:rPr lang="en-US" smtClean="0">
                <a:solidFill>
                  <a:srgbClr val="FFFFFF"/>
                </a:solidFill>
              </a:rPr>
              <a:pPr/>
              <a:t>41</a:t>
            </a:fld>
            <a:endParaRPr lang="en-US" dirty="0">
              <a:solidFill>
                <a:srgbClr val="FFFFF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242" y="1628799"/>
            <a:ext cx="8428956" cy="217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340870" y="4522106"/>
            <a:ext cx="8428956" cy="1769250"/>
            <a:chOff x="340870" y="4522106"/>
            <a:chExt cx="8428956" cy="1769250"/>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flipV="1">
              <a:off x="340870" y="4522106"/>
              <a:ext cx="2124943" cy="1769250"/>
            </a:xfrm>
            <a:prstGeom prst="rect">
              <a:avLst/>
            </a:prstGeom>
            <a:ln w="28575">
              <a:solidFill>
                <a:schemeClr val="tx1"/>
              </a:solidFill>
            </a:ln>
            <a:scene3d>
              <a:camera prst="orthographicFront">
                <a:rot lat="0" lon="0" rev="10800000"/>
              </a:camera>
              <a:lightRig rig="threePt" dir="t"/>
            </a:scene3d>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flipV="1">
              <a:off x="2399553" y="4522106"/>
              <a:ext cx="2123423" cy="1767985"/>
            </a:xfrm>
            <a:prstGeom prst="rect">
              <a:avLst/>
            </a:prstGeom>
            <a:ln w="28575">
              <a:solidFill>
                <a:schemeClr val="tx1"/>
              </a:solidFill>
            </a:ln>
            <a:scene3d>
              <a:camera prst="orthographicFront">
                <a:rot lat="0" lon="0" rev="10800000"/>
              </a:camera>
              <a:lightRig rig="threePt" dir="t"/>
            </a:scene3d>
          </p:spPr>
        </p:pic>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flipV="1">
              <a:off x="4522977" y="4523371"/>
              <a:ext cx="2123425" cy="1767985"/>
            </a:xfrm>
            <a:prstGeom prst="rect">
              <a:avLst/>
            </a:prstGeom>
            <a:ln w="28575">
              <a:solidFill>
                <a:schemeClr val="tx1"/>
              </a:solidFill>
            </a:ln>
            <a:scene3d>
              <a:camera prst="orthographicFront">
                <a:rot lat="0" lon="0" rev="10800000"/>
              </a:camera>
              <a:lightRig rig="threePt" dir="t"/>
            </a:scene3d>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flipV="1">
              <a:off x="6646401" y="4523371"/>
              <a:ext cx="2123425" cy="1767985"/>
            </a:xfrm>
            <a:prstGeom prst="rect">
              <a:avLst/>
            </a:prstGeom>
            <a:ln w="28575">
              <a:solidFill>
                <a:schemeClr val="tx1"/>
              </a:solidFill>
            </a:ln>
            <a:scene3d>
              <a:camera prst="orthographicFront">
                <a:rot lat="0" lon="0" rev="10800000"/>
              </a:camera>
              <a:lightRig rig="threePt" dir="t"/>
            </a:scene3d>
          </p:spPr>
        </p:pic>
      </p:grpSp>
      <p:sp>
        <p:nvSpPr>
          <p:cNvPr id="26" name="TextBox 25"/>
          <p:cNvSpPr txBox="1"/>
          <p:nvPr/>
        </p:nvSpPr>
        <p:spPr>
          <a:xfrm>
            <a:off x="755576" y="3959245"/>
            <a:ext cx="7875833" cy="369332"/>
          </a:xfrm>
          <a:prstGeom prst="rect">
            <a:avLst/>
          </a:prstGeom>
          <a:noFill/>
        </p:spPr>
        <p:txBody>
          <a:bodyPr wrap="square" rtlCol="0">
            <a:spAutoFit/>
          </a:bodyPr>
          <a:lstStyle/>
          <a:p>
            <a:pPr algn="ctr"/>
            <a:r>
              <a:rPr lang="en-US" dirty="0">
                <a:solidFill>
                  <a:srgbClr val="000000"/>
                </a:solidFill>
              </a:rPr>
              <a:t>Raw Casted	Finish step 1	  Finish step 2	  Final hand buff</a:t>
            </a:r>
          </a:p>
        </p:txBody>
      </p:sp>
      <p:sp>
        <p:nvSpPr>
          <p:cNvPr id="2" name="Footer Placeholder 1">
            <a:extLst>
              <a:ext uri="{FF2B5EF4-FFF2-40B4-BE49-F238E27FC236}">
                <a16:creationId xmlns:a16="http://schemas.microsoft.com/office/drawing/2014/main" id="{0FA83118-E7BF-4980-ADDA-0F6DAB0EB354}"/>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3517027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B9C89-9AEE-4E86-8FAE-47E36E7192B3}"/>
              </a:ext>
            </a:extLst>
          </p:cNvPr>
          <p:cNvSpPr>
            <a:spLocks noGrp="1"/>
          </p:cNvSpPr>
          <p:nvPr>
            <p:ph type="title"/>
          </p:nvPr>
        </p:nvSpPr>
        <p:spPr/>
        <p:txBody>
          <a:bodyPr/>
          <a:lstStyle/>
          <a:p>
            <a:r>
              <a:rPr lang="en-US" dirty="0">
                <a:solidFill>
                  <a:srgbClr val="000000"/>
                </a:solidFill>
                <a:ea typeface="Verdana" pitchFamily="34" charset="0"/>
                <a:cs typeface="Verdana" pitchFamily="34" charset="0"/>
              </a:rPr>
              <a:t>Clutch &amp; coupler</a:t>
            </a:r>
            <a:br>
              <a:rPr lang="en-US" dirty="0">
                <a:solidFill>
                  <a:srgbClr val="000000"/>
                </a:solidFill>
                <a:ea typeface="Verdana" pitchFamily="34" charset="0"/>
                <a:cs typeface="Verdana" pitchFamily="34" charset="0"/>
              </a:rPr>
            </a:br>
            <a:r>
              <a:rPr lang="en-US" dirty="0">
                <a:solidFill>
                  <a:schemeClr val="tx2"/>
                </a:solidFill>
                <a:ea typeface="Verdana" pitchFamily="34" charset="0"/>
                <a:cs typeface="Verdana" pitchFamily="34" charset="0"/>
              </a:rPr>
              <a:t>Bearing metrics </a:t>
            </a:r>
            <a:r>
              <a:rPr lang="en-US" dirty="0" err="1">
                <a:solidFill>
                  <a:schemeClr val="tx2"/>
                </a:solidFill>
                <a:ea typeface="Verdana" pitchFamily="34" charset="0"/>
                <a:cs typeface="Verdana" pitchFamily="34" charset="0"/>
              </a:rPr>
              <a:t>Sbi</a:t>
            </a:r>
            <a:r>
              <a:rPr lang="en-US" dirty="0">
                <a:solidFill>
                  <a:schemeClr val="tx2"/>
                </a:solidFill>
                <a:ea typeface="Verdana" pitchFamily="34" charset="0"/>
                <a:cs typeface="Verdana" pitchFamily="34" charset="0"/>
              </a:rPr>
              <a:t>, Sci, </a:t>
            </a:r>
            <a:r>
              <a:rPr lang="en-US" dirty="0" err="1">
                <a:solidFill>
                  <a:schemeClr val="tx2"/>
                </a:solidFill>
                <a:ea typeface="Verdana" pitchFamily="34" charset="0"/>
                <a:cs typeface="Verdana" pitchFamily="34" charset="0"/>
              </a:rPr>
              <a:t>Svi</a:t>
            </a:r>
            <a:endParaRPr lang="en-US" dirty="0"/>
          </a:p>
        </p:txBody>
      </p:sp>
      <p:sp>
        <p:nvSpPr>
          <p:cNvPr id="2" name="Date Placeholder 1"/>
          <p:cNvSpPr>
            <a:spLocks noGrp="1"/>
          </p:cNvSpPr>
          <p:nvPr>
            <p:ph type="dt" sz="half" idx="10"/>
          </p:nvPr>
        </p:nvSpPr>
        <p:spPr/>
        <p:txBody>
          <a:bodyPr/>
          <a:lstStyle/>
          <a:p>
            <a:pPr>
              <a:defRPr/>
            </a:pPr>
            <a:fld id="{CE940A59-93B0-4D1B-A092-AE128F7F84B7}" type="datetime1">
              <a:rPr lang="en-US" smtClean="0">
                <a:solidFill>
                  <a:srgbClr val="FFFFFF"/>
                </a:solidFill>
              </a:rPr>
              <a:t>6/20/2019</a:t>
            </a:fld>
            <a:endParaRPr lang="de-DE" dirty="0">
              <a:solidFill>
                <a:srgbClr val="FFFFFF"/>
              </a:solidFill>
            </a:endParaRPr>
          </a:p>
        </p:txBody>
      </p:sp>
      <p:sp>
        <p:nvSpPr>
          <p:cNvPr id="3" name="Slide Number Placeholder 2"/>
          <p:cNvSpPr>
            <a:spLocks noGrp="1"/>
          </p:cNvSpPr>
          <p:nvPr>
            <p:ph type="sldNum" sz="quarter" idx="11"/>
          </p:nvPr>
        </p:nvSpPr>
        <p:spPr/>
        <p:txBody>
          <a:bodyPr/>
          <a:lstStyle/>
          <a:p>
            <a:pPr>
              <a:defRPr/>
            </a:pPr>
            <a:fld id="{D52E1A72-92EE-4008-A9B1-3FE26AC5A196}" type="slidenum">
              <a:rPr lang="de-DE" smtClean="0">
                <a:solidFill>
                  <a:srgbClr val="FFFFFF"/>
                </a:solidFill>
              </a:rPr>
              <a:pPr>
                <a:defRPr/>
              </a:pPr>
              <a:t>42</a:t>
            </a:fld>
            <a:endParaRPr lang="de-DE">
              <a:solidFill>
                <a:srgbClr val="FFFFFF"/>
              </a:solidFill>
            </a:endParaRPr>
          </a:p>
        </p:txBody>
      </p:sp>
      <p:pic>
        <p:nvPicPr>
          <p:cNvPr id="1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75" y="1785938"/>
            <a:ext cx="40211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15" name="TextBox 2"/>
          <p:cNvSpPr txBox="1">
            <a:spLocks noChangeArrowheads="1"/>
          </p:cNvSpPr>
          <p:nvPr/>
        </p:nvSpPr>
        <p:spPr bwMode="auto">
          <a:xfrm>
            <a:off x="892026" y="4790410"/>
            <a:ext cx="1857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Sa = 1.2 um</a:t>
            </a:r>
            <a:b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Sbi</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=0.70</a:t>
            </a:r>
            <a:b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Vvc</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Sz</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=1.31</a:t>
            </a:r>
            <a:b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Vvv</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Sz</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=0.12</a:t>
            </a:r>
          </a:p>
        </p:txBody>
      </p:sp>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1800225"/>
            <a:ext cx="397986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17" name="TextBox 4"/>
          <p:cNvSpPr txBox="1">
            <a:spLocks noChangeArrowheads="1"/>
          </p:cNvSpPr>
          <p:nvPr/>
        </p:nvSpPr>
        <p:spPr bwMode="auto">
          <a:xfrm>
            <a:off x="5868193" y="4790410"/>
            <a:ext cx="1973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latin typeface="+mn-lt"/>
              </a:rPr>
              <a:t>Sa = 4.2um</a:t>
            </a:r>
            <a:br>
              <a:rPr lang="en-US" sz="1600" dirty="0">
                <a:solidFill>
                  <a:srgbClr val="000000"/>
                </a:solidFill>
                <a:latin typeface="+mn-lt"/>
              </a:rPr>
            </a:br>
            <a:r>
              <a:rPr lang="en-US" sz="1600" dirty="0">
                <a:solidFill>
                  <a:srgbClr val="000000"/>
                </a:solidFill>
                <a:latin typeface="+mn-lt"/>
              </a:rPr>
              <a:t>Sbi=1.43</a:t>
            </a:r>
            <a:br>
              <a:rPr lang="en-US" sz="1600" dirty="0">
                <a:solidFill>
                  <a:srgbClr val="000000"/>
                </a:solidFill>
                <a:latin typeface="+mn-lt"/>
              </a:rPr>
            </a:br>
            <a:r>
              <a:rPr lang="en-US" sz="1600" dirty="0" err="1">
                <a:solidFill>
                  <a:srgbClr val="000000"/>
                </a:solidFill>
                <a:latin typeface="+mn-lt"/>
              </a:rPr>
              <a:t>Vvc</a:t>
            </a:r>
            <a:r>
              <a:rPr lang="en-US" sz="1600" dirty="0">
                <a:solidFill>
                  <a:srgbClr val="000000"/>
                </a:solidFill>
                <a:latin typeface="+mn-lt"/>
              </a:rPr>
              <a:t>/</a:t>
            </a:r>
            <a:r>
              <a:rPr lang="en-US" sz="1600" dirty="0" err="1">
                <a:solidFill>
                  <a:srgbClr val="000000"/>
                </a:solidFill>
                <a:latin typeface="+mn-lt"/>
              </a:rPr>
              <a:t>Sz</a:t>
            </a:r>
            <a:r>
              <a:rPr lang="en-US" sz="1600" dirty="0">
                <a:solidFill>
                  <a:srgbClr val="000000"/>
                </a:solidFill>
                <a:latin typeface="+mn-lt"/>
              </a:rPr>
              <a:t>=0.46</a:t>
            </a:r>
            <a:br>
              <a:rPr lang="en-US" sz="1600" dirty="0">
                <a:solidFill>
                  <a:srgbClr val="000000"/>
                </a:solidFill>
                <a:latin typeface="+mn-lt"/>
              </a:rPr>
            </a:br>
            <a:r>
              <a:rPr lang="en-US" sz="1600" dirty="0" err="1">
                <a:solidFill>
                  <a:srgbClr val="000000"/>
                </a:solidFill>
                <a:latin typeface="+mn-lt"/>
              </a:rPr>
              <a:t>Vvv</a:t>
            </a:r>
            <a:r>
              <a:rPr lang="en-US" sz="1600" dirty="0">
                <a:solidFill>
                  <a:srgbClr val="000000"/>
                </a:solidFill>
                <a:latin typeface="+mn-lt"/>
              </a:rPr>
              <a:t>/</a:t>
            </a:r>
            <a:r>
              <a:rPr lang="en-US" sz="1600" dirty="0" err="1">
                <a:solidFill>
                  <a:srgbClr val="000000"/>
                </a:solidFill>
                <a:latin typeface="+mn-lt"/>
              </a:rPr>
              <a:t>Sz</a:t>
            </a:r>
            <a:r>
              <a:rPr lang="en-US" sz="1600" dirty="0">
                <a:solidFill>
                  <a:srgbClr val="000000"/>
                </a:solidFill>
                <a:latin typeface="+mn-lt"/>
              </a:rPr>
              <a:t> =0.23</a:t>
            </a:r>
          </a:p>
        </p:txBody>
      </p:sp>
      <p:sp>
        <p:nvSpPr>
          <p:cNvPr id="19" name="TextBox 8"/>
          <p:cNvSpPr txBox="1">
            <a:spLocks noChangeArrowheads="1"/>
          </p:cNvSpPr>
          <p:nvPr/>
        </p:nvSpPr>
        <p:spPr bwMode="auto">
          <a:xfrm>
            <a:off x="385762" y="1806976"/>
            <a:ext cx="28699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rPr>
              <a:t>Clutch = grip surface</a:t>
            </a:r>
          </a:p>
        </p:txBody>
      </p:sp>
      <p:sp>
        <p:nvSpPr>
          <p:cNvPr id="29" name="TextBox 9"/>
          <p:cNvSpPr txBox="1">
            <a:spLocks noChangeArrowheads="1"/>
          </p:cNvSpPr>
          <p:nvPr/>
        </p:nvSpPr>
        <p:spPr bwMode="auto">
          <a:xfrm>
            <a:off x="4746625" y="1902328"/>
            <a:ext cx="33462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solidFill>
                  <a:srgbClr val="000000"/>
                </a:solidFill>
              </a:rPr>
              <a:t>Coupler = transferring motion</a:t>
            </a:r>
          </a:p>
        </p:txBody>
      </p:sp>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5666" y="4896465"/>
            <a:ext cx="2010277" cy="161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a:extLst>
              <a:ext uri="{FF2B5EF4-FFF2-40B4-BE49-F238E27FC236}">
                <a16:creationId xmlns:a16="http://schemas.microsoft.com/office/drawing/2014/main" id="{C8793B51-8034-4662-8E63-063C40A040A1}"/>
              </a:ext>
            </a:extLst>
          </p:cNvPr>
          <p:cNvSpPr>
            <a:spLocks noGrp="1"/>
          </p:cNvSpPr>
          <p:nvPr>
            <p:ph type="ftr" sz="quarter" idx="12"/>
          </p:nvPr>
        </p:nvSpPr>
        <p:spPr/>
        <p:txBody>
          <a:bodyPr/>
          <a:lstStyle/>
          <a:p>
            <a:pPr>
              <a:defRPr/>
            </a:pPr>
            <a:r>
              <a:rPr lang="en-US"/>
              <a:t>Bruker Confidential</a:t>
            </a:r>
            <a:endParaRPr lang="en-US" dirty="0"/>
          </a:p>
        </p:txBody>
      </p:sp>
    </p:spTree>
    <p:extLst>
      <p:ext uri="{BB962C8B-B14F-4D97-AF65-F5344CB8AC3E}">
        <p14:creationId xmlns:p14="http://schemas.microsoft.com/office/powerpoint/2010/main" val="3989894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861A-0262-429E-AC7E-1F6FA92692C4}"/>
              </a:ext>
            </a:extLst>
          </p:cNvPr>
          <p:cNvSpPr>
            <a:spLocks noGrp="1"/>
          </p:cNvSpPr>
          <p:nvPr>
            <p:ph type="title"/>
          </p:nvPr>
        </p:nvSpPr>
        <p:spPr/>
        <p:txBody>
          <a:bodyPr/>
          <a:lstStyle/>
          <a:p>
            <a:r>
              <a:rPr lang="en-US" dirty="0"/>
              <a:t>Car boards</a:t>
            </a:r>
            <a:br>
              <a:rPr lang="en-US" dirty="0"/>
            </a:br>
            <a:r>
              <a:rPr lang="en-US" dirty="0">
                <a:solidFill>
                  <a:schemeClr val="tx2"/>
                </a:solidFill>
              </a:rPr>
              <a:t>Spotting the difference on large areas</a:t>
            </a:r>
            <a:endParaRPr lang="en-US" dirty="0"/>
          </a:p>
        </p:txBody>
      </p:sp>
      <p:pic>
        <p:nvPicPr>
          <p:cNvPr id="5" name="Content Placeholder 4">
            <a:extLst>
              <a:ext uri="{FF2B5EF4-FFF2-40B4-BE49-F238E27FC236}">
                <a16:creationId xmlns:a16="http://schemas.microsoft.com/office/drawing/2014/main" id="{E1E729AA-CD35-4232-8BC1-4B0954A6C0E8}"/>
              </a:ext>
            </a:extLst>
          </p:cNvPr>
          <p:cNvPicPr>
            <a:picLocks noGrp="1" noChangeAspect="1"/>
          </p:cNvPicPr>
          <p:nvPr>
            <p:ph sz="quarter" idx="4294967295"/>
          </p:nvPr>
        </p:nvPicPr>
        <p:blipFill>
          <a:blip r:embed="rId2"/>
          <a:stretch>
            <a:fillRect/>
          </a:stretch>
        </p:blipFill>
        <p:spPr>
          <a:xfrm>
            <a:off x="0" y="2514600"/>
            <a:ext cx="3886200" cy="3400425"/>
          </a:xfrm>
          <a:prstGeom prst="rect">
            <a:avLst/>
          </a:prstGeom>
        </p:spPr>
      </p:pic>
      <p:pic>
        <p:nvPicPr>
          <p:cNvPr id="6" name="Content Placeholder 5">
            <a:extLst>
              <a:ext uri="{FF2B5EF4-FFF2-40B4-BE49-F238E27FC236}">
                <a16:creationId xmlns:a16="http://schemas.microsoft.com/office/drawing/2014/main" id="{02774ED3-294D-4287-883D-F35436A40E5C}"/>
              </a:ext>
            </a:extLst>
          </p:cNvPr>
          <p:cNvPicPr>
            <a:picLocks noGrp="1" noChangeAspect="1"/>
          </p:cNvPicPr>
          <p:nvPr>
            <p:ph sz="quarter" idx="4294967295"/>
          </p:nvPr>
        </p:nvPicPr>
        <p:blipFill>
          <a:blip r:embed="rId3"/>
          <a:stretch>
            <a:fillRect/>
          </a:stretch>
        </p:blipFill>
        <p:spPr>
          <a:xfrm>
            <a:off x="5257800" y="2536825"/>
            <a:ext cx="3886200" cy="3355975"/>
          </a:xfrm>
          <a:prstGeom prst="rect">
            <a:avLst/>
          </a:prstGeom>
        </p:spPr>
      </p:pic>
      <p:sp>
        <p:nvSpPr>
          <p:cNvPr id="7" name="TextBox 6">
            <a:extLst>
              <a:ext uri="{FF2B5EF4-FFF2-40B4-BE49-F238E27FC236}">
                <a16:creationId xmlns:a16="http://schemas.microsoft.com/office/drawing/2014/main" id="{0FE7E661-3164-4984-A2C8-DAB2FDA98754}"/>
              </a:ext>
            </a:extLst>
          </p:cNvPr>
          <p:cNvSpPr txBox="1"/>
          <p:nvPr/>
        </p:nvSpPr>
        <p:spPr>
          <a:xfrm>
            <a:off x="1305673" y="2176556"/>
            <a:ext cx="960519" cy="338554"/>
          </a:xfrm>
          <a:prstGeom prst="rect">
            <a:avLst/>
          </a:prstGeom>
          <a:noFill/>
        </p:spPr>
        <p:txBody>
          <a:bodyPr wrap="none" rtlCol="0">
            <a:spAutoFit/>
          </a:bodyPr>
          <a:lstStyle/>
          <a:p>
            <a:r>
              <a:rPr lang="en-US" sz="1600" dirty="0"/>
              <a:t>Ghosted</a:t>
            </a:r>
          </a:p>
        </p:txBody>
      </p:sp>
      <p:sp>
        <p:nvSpPr>
          <p:cNvPr id="8" name="TextBox 7">
            <a:extLst>
              <a:ext uri="{FF2B5EF4-FFF2-40B4-BE49-F238E27FC236}">
                <a16:creationId xmlns:a16="http://schemas.microsoft.com/office/drawing/2014/main" id="{739311BD-B6F9-47AD-A3E9-55E5ACF53CF7}"/>
              </a:ext>
            </a:extLst>
          </p:cNvPr>
          <p:cNvSpPr txBox="1"/>
          <p:nvPr/>
        </p:nvSpPr>
        <p:spPr>
          <a:xfrm>
            <a:off x="6498624" y="2176556"/>
            <a:ext cx="1404552" cy="338554"/>
          </a:xfrm>
          <a:prstGeom prst="rect">
            <a:avLst/>
          </a:prstGeom>
          <a:noFill/>
        </p:spPr>
        <p:txBody>
          <a:bodyPr wrap="none" rtlCol="0">
            <a:spAutoFit/>
          </a:bodyPr>
          <a:lstStyle/>
          <a:p>
            <a:r>
              <a:rPr lang="en-US" sz="1600" dirty="0"/>
              <a:t>Non-Ghosted</a:t>
            </a:r>
          </a:p>
        </p:txBody>
      </p:sp>
      <p:sp>
        <p:nvSpPr>
          <p:cNvPr id="9" name="TextBox 8">
            <a:extLst>
              <a:ext uri="{FF2B5EF4-FFF2-40B4-BE49-F238E27FC236}">
                <a16:creationId xmlns:a16="http://schemas.microsoft.com/office/drawing/2014/main" id="{C99A9A82-B9E3-4F2C-9EE4-B5A1F4C0E720}"/>
              </a:ext>
            </a:extLst>
          </p:cNvPr>
          <p:cNvSpPr txBox="1"/>
          <p:nvPr/>
        </p:nvSpPr>
        <p:spPr>
          <a:xfrm>
            <a:off x="2614405" y="6156493"/>
            <a:ext cx="3584636" cy="338554"/>
          </a:xfrm>
          <a:prstGeom prst="rect">
            <a:avLst/>
          </a:prstGeom>
          <a:noFill/>
        </p:spPr>
        <p:txBody>
          <a:bodyPr wrap="none" rtlCol="0">
            <a:spAutoFit/>
          </a:bodyPr>
          <a:lstStyle/>
          <a:p>
            <a:r>
              <a:rPr lang="en-US" sz="1600" dirty="0"/>
              <a:t>More micro-structures seen in valleys</a:t>
            </a:r>
          </a:p>
        </p:txBody>
      </p:sp>
      <p:pic>
        <p:nvPicPr>
          <p:cNvPr id="12290" name="Picture 2" descr="Image associée">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95" t="19545" r="3930" b="3305"/>
          <a:stretch/>
        </p:blipFill>
        <p:spPr bwMode="auto">
          <a:xfrm>
            <a:off x="3571865" y="1637910"/>
            <a:ext cx="1800740" cy="121865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FA8C6BAC-F7EF-4FCE-86B3-6510A65F8F55}"/>
              </a:ext>
            </a:extLst>
          </p:cNvPr>
          <p:cNvSpPr>
            <a:spLocks noGrp="1"/>
          </p:cNvSpPr>
          <p:nvPr>
            <p:ph type="dt" sz="half" idx="10"/>
          </p:nvPr>
        </p:nvSpPr>
        <p:spPr/>
        <p:txBody>
          <a:bodyPr/>
          <a:lstStyle/>
          <a:p>
            <a:pPr>
              <a:defRPr/>
            </a:pPr>
            <a:fld id="{0AAA0860-FD02-4137-A326-615295CB0477}" type="datetime1">
              <a:rPr lang="en-US" smtClean="0"/>
              <a:t>6/20/2019</a:t>
            </a:fld>
            <a:endParaRPr lang="de-DE" dirty="0"/>
          </a:p>
        </p:txBody>
      </p:sp>
      <p:sp>
        <p:nvSpPr>
          <p:cNvPr id="10" name="Footer Placeholder 9">
            <a:extLst>
              <a:ext uri="{FF2B5EF4-FFF2-40B4-BE49-F238E27FC236}">
                <a16:creationId xmlns:a16="http://schemas.microsoft.com/office/drawing/2014/main" id="{CF3810EA-85B5-4E9B-B44E-39C22B882FCC}"/>
              </a:ext>
            </a:extLst>
          </p:cNvPr>
          <p:cNvSpPr>
            <a:spLocks noGrp="1"/>
          </p:cNvSpPr>
          <p:nvPr>
            <p:ph type="ftr" sz="quarter" idx="12"/>
          </p:nvPr>
        </p:nvSpPr>
        <p:spPr/>
        <p:txBody>
          <a:bodyPr/>
          <a:lstStyle/>
          <a:p>
            <a:pPr>
              <a:defRPr/>
            </a:pPr>
            <a:r>
              <a:rPr lang="en-US"/>
              <a:t>Bruker Confidential</a:t>
            </a:r>
            <a:endParaRPr lang="en-US" dirty="0"/>
          </a:p>
        </p:txBody>
      </p:sp>
      <p:sp>
        <p:nvSpPr>
          <p:cNvPr id="11" name="Slide Number Placeholder 10">
            <a:extLst>
              <a:ext uri="{FF2B5EF4-FFF2-40B4-BE49-F238E27FC236}">
                <a16:creationId xmlns:a16="http://schemas.microsoft.com/office/drawing/2014/main" id="{792D77C4-FBF5-4038-8FE4-F71FC33D27B2}"/>
              </a:ext>
            </a:extLst>
          </p:cNvPr>
          <p:cNvSpPr>
            <a:spLocks noGrp="1"/>
          </p:cNvSpPr>
          <p:nvPr>
            <p:ph type="sldNum" sz="quarter" idx="11"/>
          </p:nvPr>
        </p:nvSpPr>
        <p:spPr/>
        <p:txBody>
          <a:bodyPr/>
          <a:lstStyle/>
          <a:p>
            <a:pPr>
              <a:defRPr/>
            </a:pPr>
            <a:fld id="{956664DB-3783-4E44-8329-26173C8B20AB}" type="slidenum">
              <a:rPr lang="de-DE" smtClean="0"/>
              <a:pPr>
                <a:defRPr/>
              </a:pPr>
              <a:t>43</a:t>
            </a:fld>
            <a:endParaRPr lang="de-DE"/>
          </a:p>
        </p:txBody>
      </p:sp>
    </p:spTree>
    <p:extLst>
      <p:ext uri="{BB962C8B-B14F-4D97-AF65-F5344CB8AC3E}">
        <p14:creationId xmlns:p14="http://schemas.microsoft.com/office/powerpoint/2010/main" val="215304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05AD-D303-48C7-A074-C8C6CD6C9CFF}"/>
              </a:ext>
            </a:extLst>
          </p:cNvPr>
          <p:cNvSpPr>
            <a:spLocks noGrp="1"/>
          </p:cNvSpPr>
          <p:nvPr>
            <p:ph type="title"/>
          </p:nvPr>
        </p:nvSpPr>
        <p:spPr/>
        <p:txBody>
          <a:bodyPr/>
          <a:lstStyle/>
          <a:p>
            <a:r>
              <a:rPr lang="en-US" dirty="0"/>
              <a:t>S parameters show </a:t>
            </a:r>
            <a:r>
              <a:rPr lang="en-US" i="1" dirty="0">
                <a:solidFill>
                  <a:schemeClr val="tx2"/>
                </a:solidFill>
              </a:rPr>
              <a:t>how they are different</a:t>
            </a:r>
          </a:p>
        </p:txBody>
      </p:sp>
      <p:pic>
        <p:nvPicPr>
          <p:cNvPr id="5" name="Picture 4">
            <a:extLst>
              <a:ext uri="{FF2B5EF4-FFF2-40B4-BE49-F238E27FC236}">
                <a16:creationId xmlns:a16="http://schemas.microsoft.com/office/drawing/2014/main" id="{B6518F75-B55C-4F2A-9D3E-547BE1B7F3BB}"/>
              </a:ext>
            </a:extLst>
          </p:cNvPr>
          <p:cNvPicPr>
            <a:picLocks noChangeAspect="1"/>
          </p:cNvPicPr>
          <p:nvPr/>
        </p:nvPicPr>
        <p:blipFill>
          <a:blip r:embed="rId2"/>
          <a:stretch>
            <a:fillRect/>
          </a:stretch>
        </p:blipFill>
        <p:spPr>
          <a:xfrm>
            <a:off x="-558" y="1017232"/>
            <a:ext cx="4584589" cy="2786113"/>
          </a:xfrm>
          <a:prstGeom prst="rect">
            <a:avLst/>
          </a:prstGeom>
        </p:spPr>
      </p:pic>
      <p:pic>
        <p:nvPicPr>
          <p:cNvPr id="6" name="Picture 5">
            <a:extLst>
              <a:ext uri="{FF2B5EF4-FFF2-40B4-BE49-F238E27FC236}">
                <a16:creationId xmlns:a16="http://schemas.microsoft.com/office/drawing/2014/main" id="{52276D55-D8D9-46F7-8A33-9C68183CCE61}"/>
              </a:ext>
            </a:extLst>
          </p:cNvPr>
          <p:cNvPicPr>
            <a:picLocks noChangeAspect="1"/>
          </p:cNvPicPr>
          <p:nvPr/>
        </p:nvPicPr>
        <p:blipFill>
          <a:blip r:embed="rId3"/>
          <a:stretch>
            <a:fillRect/>
          </a:stretch>
        </p:blipFill>
        <p:spPr>
          <a:xfrm>
            <a:off x="4559411" y="1029425"/>
            <a:ext cx="4584589" cy="2773920"/>
          </a:xfrm>
          <a:prstGeom prst="rect">
            <a:avLst/>
          </a:prstGeom>
        </p:spPr>
      </p:pic>
      <p:pic>
        <p:nvPicPr>
          <p:cNvPr id="7" name="Picture 6">
            <a:extLst>
              <a:ext uri="{FF2B5EF4-FFF2-40B4-BE49-F238E27FC236}">
                <a16:creationId xmlns:a16="http://schemas.microsoft.com/office/drawing/2014/main" id="{18F17075-1BD9-4817-B5CF-5B92BC63BD6E}"/>
              </a:ext>
            </a:extLst>
          </p:cNvPr>
          <p:cNvPicPr>
            <a:picLocks noChangeAspect="1"/>
          </p:cNvPicPr>
          <p:nvPr/>
        </p:nvPicPr>
        <p:blipFill>
          <a:blip r:embed="rId4"/>
          <a:stretch>
            <a:fillRect/>
          </a:stretch>
        </p:blipFill>
        <p:spPr>
          <a:xfrm>
            <a:off x="-6655" y="3803345"/>
            <a:ext cx="4590686" cy="2780017"/>
          </a:xfrm>
          <a:prstGeom prst="rect">
            <a:avLst/>
          </a:prstGeom>
        </p:spPr>
      </p:pic>
      <p:pic>
        <p:nvPicPr>
          <p:cNvPr id="8" name="Picture 7">
            <a:extLst>
              <a:ext uri="{FF2B5EF4-FFF2-40B4-BE49-F238E27FC236}">
                <a16:creationId xmlns:a16="http://schemas.microsoft.com/office/drawing/2014/main" id="{943A5DAA-1285-44FE-BBA6-E135F2C06085}"/>
              </a:ext>
            </a:extLst>
          </p:cNvPr>
          <p:cNvPicPr>
            <a:picLocks noChangeAspect="1"/>
          </p:cNvPicPr>
          <p:nvPr/>
        </p:nvPicPr>
        <p:blipFill>
          <a:blip r:embed="rId5"/>
          <a:stretch>
            <a:fillRect/>
          </a:stretch>
        </p:blipFill>
        <p:spPr>
          <a:xfrm>
            <a:off x="4559410" y="3797249"/>
            <a:ext cx="4584589" cy="2786113"/>
          </a:xfrm>
          <a:prstGeom prst="rect">
            <a:avLst/>
          </a:prstGeom>
        </p:spPr>
      </p:pic>
      <p:sp>
        <p:nvSpPr>
          <p:cNvPr id="3" name="Date Placeholder 2">
            <a:extLst>
              <a:ext uri="{FF2B5EF4-FFF2-40B4-BE49-F238E27FC236}">
                <a16:creationId xmlns:a16="http://schemas.microsoft.com/office/drawing/2014/main" id="{07424591-73A4-4F12-B34E-05626516ABF7}"/>
              </a:ext>
            </a:extLst>
          </p:cNvPr>
          <p:cNvSpPr>
            <a:spLocks noGrp="1"/>
          </p:cNvSpPr>
          <p:nvPr>
            <p:ph type="dt" sz="half" idx="10"/>
          </p:nvPr>
        </p:nvSpPr>
        <p:spPr/>
        <p:txBody>
          <a:bodyPr/>
          <a:lstStyle/>
          <a:p>
            <a:pPr>
              <a:defRPr/>
            </a:pPr>
            <a:fld id="{244217AF-1407-4AB9-8447-F7847758D043}" type="datetime1">
              <a:rPr lang="en-US" smtClean="0"/>
              <a:t>6/20/2019</a:t>
            </a:fld>
            <a:endParaRPr lang="de-DE" dirty="0"/>
          </a:p>
        </p:txBody>
      </p:sp>
      <p:sp>
        <p:nvSpPr>
          <p:cNvPr id="4" name="Footer Placeholder 3">
            <a:extLst>
              <a:ext uri="{FF2B5EF4-FFF2-40B4-BE49-F238E27FC236}">
                <a16:creationId xmlns:a16="http://schemas.microsoft.com/office/drawing/2014/main" id="{080E31F2-ED89-4150-84F9-9BD687B6ECC1}"/>
              </a:ext>
            </a:extLst>
          </p:cNvPr>
          <p:cNvSpPr>
            <a:spLocks noGrp="1"/>
          </p:cNvSpPr>
          <p:nvPr>
            <p:ph type="ftr" sz="quarter" idx="12"/>
          </p:nvPr>
        </p:nvSpPr>
        <p:spPr/>
        <p:txBody>
          <a:bodyPr/>
          <a:lstStyle/>
          <a:p>
            <a:pPr>
              <a:defRPr/>
            </a:pPr>
            <a:r>
              <a:rPr lang="en-US"/>
              <a:t>Bruker Confidential</a:t>
            </a:r>
            <a:endParaRPr lang="en-US" dirty="0"/>
          </a:p>
        </p:txBody>
      </p:sp>
      <p:sp>
        <p:nvSpPr>
          <p:cNvPr id="9" name="Slide Number Placeholder 8">
            <a:extLst>
              <a:ext uri="{FF2B5EF4-FFF2-40B4-BE49-F238E27FC236}">
                <a16:creationId xmlns:a16="http://schemas.microsoft.com/office/drawing/2014/main" id="{C9A1CCEA-E272-4E97-AE24-575AB43169EC}"/>
              </a:ext>
            </a:extLst>
          </p:cNvPr>
          <p:cNvSpPr>
            <a:spLocks noGrp="1"/>
          </p:cNvSpPr>
          <p:nvPr>
            <p:ph type="sldNum" sz="quarter" idx="11"/>
          </p:nvPr>
        </p:nvSpPr>
        <p:spPr/>
        <p:txBody>
          <a:bodyPr/>
          <a:lstStyle/>
          <a:p>
            <a:pPr>
              <a:defRPr/>
            </a:pPr>
            <a:fld id="{956664DB-3783-4E44-8329-26173C8B20AB}" type="slidenum">
              <a:rPr lang="de-DE" smtClean="0"/>
              <a:pPr>
                <a:defRPr/>
              </a:pPr>
              <a:t>44</a:t>
            </a:fld>
            <a:endParaRPr lang="de-DE"/>
          </a:p>
        </p:txBody>
      </p:sp>
    </p:spTree>
    <p:extLst>
      <p:ext uri="{BB962C8B-B14F-4D97-AF65-F5344CB8AC3E}">
        <p14:creationId xmlns:p14="http://schemas.microsoft.com/office/powerpoint/2010/main" val="78990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br>
              <a:rPr lang="en-US" dirty="0"/>
            </a:br>
            <a:r>
              <a:rPr lang="en-US" dirty="0">
                <a:solidFill>
                  <a:schemeClr val="tx2"/>
                </a:solidFill>
              </a:rPr>
              <a:t>Part from Bruker – Nano Surfaces division</a:t>
            </a:r>
            <a:endParaRPr lang="en-US" sz="1800" i="1" dirty="0"/>
          </a:p>
        </p:txBody>
      </p:sp>
      <p:sp>
        <p:nvSpPr>
          <p:cNvPr id="5" name="Date Placeholder 4"/>
          <p:cNvSpPr>
            <a:spLocks noGrp="1"/>
          </p:cNvSpPr>
          <p:nvPr>
            <p:ph type="dt" sz="half" idx="10"/>
          </p:nvPr>
        </p:nvSpPr>
        <p:spPr/>
        <p:txBody>
          <a:bodyPr/>
          <a:lstStyle/>
          <a:p>
            <a:pPr>
              <a:defRPr/>
            </a:pPr>
            <a:fld id="{6B81D9A9-B12C-42AF-A543-4EB2665AABEC}" type="datetime1">
              <a:rPr lang="en-US" smtClean="0">
                <a:solidFill>
                  <a:srgbClr val="FFFFFF"/>
                </a:solidFill>
              </a:rPr>
              <a:t>6/20/2019</a:t>
            </a:fld>
            <a:endParaRPr lang="de-DE" dirty="0">
              <a:solidFill>
                <a:srgbClr val="FFFFFF"/>
              </a:solidFill>
            </a:endParaRPr>
          </a:p>
        </p:txBody>
      </p:sp>
      <p:sp>
        <p:nvSpPr>
          <p:cNvPr id="6" name="Slide Number Placeholder 5"/>
          <p:cNvSpPr>
            <a:spLocks noGrp="1"/>
          </p:cNvSpPr>
          <p:nvPr>
            <p:ph type="sldNum" sz="quarter" idx="11"/>
          </p:nvPr>
        </p:nvSpPr>
        <p:spPr/>
        <p:txBody>
          <a:bodyPr/>
          <a:lstStyle/>
          <a:p>
            <a:pPr>
              <a:defRPr/>
            </a:pPr>
            <a:fld id="{9E648548-1599-4A92-BE46-9CECF9F36BD9}" type="slidenum">
              <a:rPr lang="de-DE" smtClean="0">
                <a:solidFill>
                  <a:srgbClr val="FFFFFF"/>
                </a:solidFill>
              </a:rPr>
              <a:pPr>
                <a:defRPr/>
              </a:pPr>
              <a:t>5</a:t>
            </a:fld>
            <a:endParaRPr lang="de-DE">
              <a:solidFill>
                <a:srgbClr val="FFFFFF"/>
              </a:solidFill>
            </a:endParaRPr>
          </a:p>
        </p:txBody>
      </p:sp>
      <p:sp>
        <p:nvSpPr>
          <p:cNvPr id="7" name="Footer Placeholder 6"/>
          <p:cNvSpPr>
            <a:spLocks noGrp="1"/>
          </p:cNvSpPr>
          <p:nvPr>
            <p:ph type="ftr" sz="quarter" idx="12"/>
          </p:nvPr>
        </p:nvSpPr>
        <p:spPr/>
        <p:txBody>
          <a:bodyPr/>
          <a:lstStyle/>
          <a:p>
            <a:pPr>
              <a:defRPr/>
            </a:pPr>
            <a:r>
              <a:rPr lang="de-DE">
                <a:solidFill>
                  <a:srgbClr val="FFFFFF"/>
                </a:solidFill>
              </a:rPr>
              <a:t>Bruker Confidential</a:t>
            </a:r>
            <a:endParaRPr lang="de-DE" dirty="0">
              <a:solidFill>
                <a:srgbClr val="FFFFFF"/>
              </a:solidFill>
            </a:endParaRPr>
          </a:p>
        </p:txBody>
      </p:sp>
      <p:pic>
        <p:nvPicPr>
          <p:cNvPr id="8" name="Picture 2" descr="C:\Users\shopkins\Desktop\FastScan_Scanner(sm).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2050" y="1627191"/>
            <a:ext cx="2102457" cy="17721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hopkins\Desktop\TriboLab-instrument.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7514" b="10815"/>
          <a:stretch/>
        </p:blipFill>
        <p:spPr bwMode="auto">
          <a:xfrm>
            <a:off x="407143" y="4204624"/>
            <a:ext cx="1649514" cy="20254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DektakXT"/>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20018" t="11597" r="6848"/>
          <a:stretch/>
        </p:blipFill>
        <p:spPr bwMode="auto">
          <a:xfrm>
            <a:off x="6496334" y="1622832"/>
            <a:ext cx="2194068" cy="17680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3"/>
          <p:cNvSpPr txBox="1">
            <a:spLocks noChangeArrowheads="1"/>
          </p:cNvSpPr>
          <p:nvPr/>
        </p:nvSpPr>
        <p:spPr bwMode="auto">
          <a:xfrm>
            <a:off x="4025208" y="3437542"/>
            <a:ext cx="22042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srgbClr val="0071BC"/>
                </a:solidFill>
                <a:latin typeface="Verdana" pitchFamily="34" charset="0"/>
                <a:ea typeface="Verdana" pitchFamily="34" charset="0"/>
                <a:cs typeface="Verdana" pitchFamily="34" charset="0"/>
              </a:rPr>
              <a:t>Atomic Force Microscopy</a:t>
            </a:r>
          </a:p>
        </p:txBody>
      </p:sp>
      <p:sp>
        <p:nvSpPr>
          <p:cNvPr id="13" name="Text Box 14"/>
          <p:cNvSpPr txBox="1">
            <a:spLocks noChangeArrowheads="1"/>
          </p:cNvSpPr>
          <p:nvPr/>
        </p:nvSpPr>
        <p:spPr bwMode="auto">
          <a:xfrm>
            <a:off x="357531" y="3457756"/>
            <a:ext cx="20282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srgbClr val="0071BC"/>
                </a:solidFill>
                <a:latin typeface="Verdana" pitchFamily="34" charset="0"/>
                <a:ea typeface="Verdana" pitchFamily="34" charset="0"/>
                <a:cs typeface="Verdana" pitchFamily="34" charset="0"/>
              </a:rPr>
              <a:t>3D Optical Microscopy</a:t>
            </a:r>
          </a:p>
          <a:p>
            <a:r>
              <a:rPr lang="en-US" sz="1200" dirty="0">
                <a:solidFill>
                  <a:srgbClr val="0071BC"/>
                </a:solidFill>
                <a:latin typeface="Verdana" pitchFamily="34" charset="0"/>
                <a:ea typeface="Verdana" pitchFamily="34" charset="0"/>
                <a:cs typeface="Verdana" pitchFamily="34" charset="0"/>
              </a:rPr>
              <a:t>WLI &amp; Focus Variation from Bruker </a:t>
            </a:r>
            <a:r>
              <a:rPr lang="en-US" sz="1200" dirty="0" err="1">
                <a:solidFill>
                  <a:srgbClr val="0071BC"/>
                </a:solidFill>
                <a:latin typeface="Verdana" pitchFamily="34" charset="0"/>
                <a:ea typeface="Verdana" pitchFamily="34" charset="0"/>
                <a:cs typeface="Verdana" pitchFamily="34" charset="0"/>
              </a:rPr>
              <a:t>Alicona</a:t>
            </a:r>
            <a:endParaRPr lang="en-US" sz="1200" dirty="0">
              <a:solidFill>
                <a:srgbClr val="0071BC"/>
              </a:solidFill>
              <a:latin typeface="Verdana" pitchFamily="34" charset="0"/>
              <a:ea typeface="Verdana" pitchFamily="34" charset="0"/>
              <a:cs typeface="Verdana" pitchFamily="34" charset="0"/>
            </a:endParaRPr>
          </a:p>
        </p:txBody>
      </p:sp>
      <p:sp>
        <p:nvSpPr>
          <p:cNvPr id="14" name="Text Box 15"/>
          <p:cNvSpPr txBox="1">
            <a:spLocks noChangeArrowheads="1"/>
          </p:cNvSpPr>
          <p:nvPr/>
        </p:nvSpPr>
        <p:spPr bwMode="auto">
          <a:xfrm>
            <a:off x="6836944" y="3449496"/>
            <a:ext cx="17474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srgbClr val="0071BC"/>
                </a:solidFill>
                <a:latin typeface="Verdana" pitchFamily="34" charset="0"/>
                <a:ea typeface="Verdana" pitchFamily="34" charset="0"/>
                <a:cs typeface="Verdana" pitchFamily="34" charset="0"/>
              </a:rPr>
              <a:t>Stylus Profilometry</a:t>
            </a:r>
          </a:p>
        </p:txBody>
      </p:sp>
      <p:sp>
        <p:nvSpPr>
          <p:cNvPr id="15" name="Text Box 15"/>
          <p:cNvSpPr txBox="1">
            <a:spLocks noChangeArrowheads="1"/>
          </p:cNvSpPr>
          <p:nvPr/>
        </p:nvSpPr>
        <p:spPr bwMode="auto">
          <a:xfrm>
            <a:off x="68240" y="6148172"/>
            <a:ext cx="2210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200" dirty="0">
                <a:solidFill>
                  <a:srgbClr val="0071BC"/>
                </a:solidFill>
                <a:latin typeface="Verdana" pitchFamily="34" charset="0"/>
                <a:ea typeface="Verdana" pitchFamily="34" charset="0"/>
                <a:cs typeface="Verdana" pitchFamily="34" charset="0"/>
              </a:rPr>
              <a:t>Universal Tribology </a:t>
            </a:r>
          </a:p>
          <a:p>
            <a:pPr algn="ctr"/>
            <a:r>
              <a:rPr lang="en-US" sz="1200" dirty="0">
                <a:solidFill>
                  <a:srgbClr val="0071BC"/>
                </a:solidFill>
                <a:latin typeface="Verdana" pitchFamily="34" charset="0"/>
                <a:ea typeface="Verdana" pitchFamily="34" charset="0"/>
                <a:cs typeface="Verdana" pitchFamily="34" charset="0"/>
              </a:rPr>
              <a:t>&amp; Mechanical Testers</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77211" y="3839898"/>
            <a:ext cx="1913191" cy="249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5"/>
          <p:cNvSpPr txBox="1">
            <a:spLocks noChangeArrowheads="1"/>
          </p:cNvSpPr>
          <p:nvPr/>
        </p:nvSpPr>
        <p:spPr bwMode="auto">
          <a:xfrm>
            <a:off x="6602680" y="6169460"/>
            <a:ext cx="2715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srgbClr val="0071BC"/>
                </a:solidFill>
                <a:latin typeface="Verdana" pitchFamily="34" charset="0"/>
                <a:ea typeface="Verdana" pitchFamily="34" charset="0"/>
                <a:cs typeface="Verdana" pitchFamily="34" charset="0"/>
              </a:rPr>
              <a:t>MultiPhoton, Super Resolution</a:t>
            </a:r>
          </a:p>
          <a:p>
            <a:r>
              <a:rPr lang="en-US" sz="1200" dirty="0">
                <a:solidFill>
                  <a:srgbClr val="0071BC"/>
                </a:solidFill>
                <a:latin typeface="Verdana" pitchFamily="34" charset="0"/>
                <a:ea typeface="Verdana" pitchFamily="34" charset="0"/>
                <a:cs typeface="Verdana" pitchFamily="34" charset="0"/>
              </a:rPr>
              <a:t>Fluorescence Microscopy</a:t>
            </a:r>
          </a:p>
        </p:txBody>
      </p:sp>
      <p:pic>
        <p:nvPicPr>
          <p:cNvPr id="18434" name="Picture 2" descr="C:\Users\dmurray.INTRA-BRKR-CORP\Documents\Veeco\Wyko\Presentations\Contour Elite\Contour Elite Binder\Contour Elite Customer Facing\Contour Elite Product Images\jpg\Contour Elite I.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64" t="9328" r="17761" b="8880"/>
          <a:stretch/>
        </p:blipFill>
        <p:spPr bwMode="auto">
          <a:xfrm>
            <a:off x="161459" y="1742564"/>
            <a:ext cx="1348559" cy="16949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7111" y="4259401"/>
            <a:ext cx="2694896" cy="1964210"/>
          </a:xfrm>
          <a:prstGeom prst="rect">
            <a:avLst/>
          </a:prstGeom>
        </p:spPr>
      </p:pic>
      <p:sp>
        <p:nvSpPr>
          <p:cNvPr id="20" name="Text Box 15"/>
          <p:cNvSpPr txBox="1">
            <a:spLocks noChangeArrowheads="1"/>
          </p:cNvSpPr>
          <p:nvPr/>
        </p:nvSpPr>
        <p:spPr bwMode="auto">
          <a:xfrm>
            <a:off x="2887038" y="6230060"/>
            <a:ext cx="36092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srgbClr val="0071BC"/>
                </a:solidFill>
                <a:latin typeface="Verdana" pitchFamily="34" charset="0"/>
                <a:ea typeface="Verdana" pitchFamily="34" charset="0"/>
                <a:cs typeface="Verdana" pitchFamily="34" charset="0"/>
              </a:rPr>
              <a:t>Hysitron Nanomechanical Test Instruments</a:t>
            </a:r>
          </a:p>
        </p:txBody>
      </p:sp>
      <p:sp>
        <p:nvSpPr>
          <p:cNvPr id="18" name="Title 1"/>
          <p:cNvSpPr txBox="1">
            <a:spLocks/>
          </p:cNvSpPr>
          <p:nvPr/>
        </p:nvSpPr>
        <p:spPr bwMode="auto">
          <a:xfrm>
            <a:off x="2279178" y="3747120"/>
            <a:ext cx="44980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1"/>
                </a:solidFill>
                <a:latin typeface="Verdana" pitchFamily="34" charset="0"/>
                <a:ea typeface="+mj-ea"/>
                <a:cs typeface="ＭＳ Ｐゴシック"/>
              </a:defRPr>
            </a:lvl1pPr>
            <a:lvl2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2pPr>
            <a:lvl3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3pPr>
            <a:lvl4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4pPr>
            <a:lvl5pPr algn="l" rtl="0" eaLnBrk="1" fontAlgn="base" hangingPunct="1">
              <a:spcBef>
                <a:spcPct val="0"/>
              </a:spcBef>
              <a:spcAft>
                <a:spcPct val="0"/>
              </a:spcAft>
              <a:defRPr sz="2400">
                <a:solidFill>
                  <a:schemeClr val="tx1"/>
                </a:solidFill>
                <a:latin typeface="Verdana" pitchFamily="34" charset="0"/>
                <a:ea typeface="ＭＳ Ｐゴシック" pitchFamily="-80"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a:lstStyle>
          <a:p>
            <a:r>
              <a:rPr lang="en-US" sz="1600" b="1" kern="0" dirty="0"/>
              <a:t>Bruker Nano Surfaces Division</a:t>
            </a:r>
            <a:br>
              <a:rPr lang="en-US" sz="1600" kern="0" dirty="0"/>
            </a:br>
            <a:r>
              <a:rPr lang="en-US" sz="1200" i="1" kern="0" dirty="0"/>
              <a:t>Pioneers in Microscopy, Metrology &amp; Mechanical Testing</a:t>
            </a:r>
          </a:p>
        </p:txBody>
      </p:sp>
      <p:pic>
        <p:nvPicPr>
          <p:cNvPr id="21" name="Picture 20">
            <a:extLst>
              <a:ext uri="{FF2B5EF4-FFF2-40B4-BE49-F238E27FC236}">
                <a16:creationId xmlns:a16="http://schemas.microsoft.com/office/drawing/2014/main" id="{F74A3FDD-EB1B-42E4-BD78-4E0C2762112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68020" y="1749589"/>
            <a:ext cx="1925841" cy="1641342"/>
          </a:xfrm>
          <a:prstGeom prst="rect">
            <a:avLst/>
          </a:prstGeom>
        </p:spPr>
      </p:pic>
    </p:spTree>
    <p:extLst>
      <p:ext uri="{BB962C8B-B14F-4D97-AF65-F5344CB8AC3E}">
        <p14:creationId xmlns:p14="http://schemas.microsoft.com/office/powerpoint/2010/main" val="40454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5036-8C78-400F-83AF-CA8019480512}"/>
              </a:ext>
            </a:extLst>
          </p:cNvPr>
          <p:cNvSpPr>
            <a:spLocks noGrp="1"/>
          </p:cNvSpPr>
          <p:nvPr>
            <p:ph type="title"/>
          </p:nvPr>
        </p:nvSpPr>
        <p:spPr/>
        <p:txBody>
          <a:bodyPr/>
          <a:lstStyle/>
          <a:p>
            <a:r>
              <a:rPr lang="en-US" dirty="0"/>
              <a:t>Roughness measurement</a:t>
            </a:r>
            <a:br>
              <a:rPr lang="en-US" dirty="0"/>
            </a:br>
            <a:r>
              <a:rPr lang="en-US" dirty="0">
                <a:solidFill>
                  <a:schemeClr val="tx2"/>
                </a:solidFill>
              </a:rPr>
              <a:t>Needs in Industry</a:t>
            </a:r>
          </a:p>
        </p:txBody>
      </p:sp>
      <p:sp>
        <p:nvSpPr>
          <p:cNvPr id="3" name="Content Placeholder 2">
            <a:extLst>
              <a:ext uri="{FF2B5EF4-FFF2-40B4-BE49-F238E27FC236}">
                <a16:creationId xmlns:a16="http://schemas.microsoft.com/office/drawing/2014/main" id="{36868391-B3B4-4F7F-804F-B9F595941AFC}"/>
              </a:ext>
            </a:extLst>
          </p:cNvPr>
          <p:cNvSpPr>
            <a:spLocks noGrp="1"/>
          </p:cNvSpPr>
          <p:nvPr>
            <p:ph sz="quarter" idx="13"/>
          </p:nvPr>
        </p:nvSpPr>
        <p:spPr>
          <a:xfrm>
            <a:off x="457200" y="1752600"/>
            <a:ext cx="4332914" cy="4572000"/>
          </a:xfrm>
        </p:spPr>
        <p:txBody>
          <a:bodyPr/>
          <a:lstStyle/>
          <a:p>
            <a:r>
              <a:rPr lang="en-US" dirty="0"/>
              <a:t>Quantify Wear…</a:t>
            </a:r>
          </a:p>
          <a:p>
            <a:pPr lvl="1"/>
            <a:r>
              <a:rPr lang="en-US" dirty="0"/>
              <a:t>Failure investigation</a:t>
            </a:r>
          </a:p>
          <a:p>
            <a:pPr lvl="1"/>
            <a:r>
              <a:rPr lang="en-US" dirty="0"/>
              <a:t>Design for longer life</a:t>
            </a:r>
          </a:p>
          <a:p>
            <a:pPr lvl="1"/>
            <a:r>
              <a:rPr lang="en-US" dirty="0"/>
              <a:t>Life time warranty</a:t>
            </a:r>
          </a:p>
          <a:p>
            <a:pPr lvl="3"/>
            <a:endParaRPr lang="en-US" dirty="0"/>
          </a:p>
          <a:p>
            <a:r>
              <a:rPr lang="en-US" dirty="0"/>
              <a:t>Quantify Texture…</a:t>
            </a:r>
          </a:p>
          <a:p>
            <a:pPr lvl="1"/>
            <a:r>
              <a:rPr lang="en-US" dirty="0"/>
              <a:t>Converge to efficiency</a:t>
            </a:r>
          </a:p>
          <a:p>
            <a:pPr lvl="1"/>
            <a:r>
              <a:rPr lang="en-US" dirty="0"/>
              <a:t>Environmental: low noise, leak, emission</a:t>
            </a:r>
          </a:p>
          <a:p>
            <a:pPr lvl="1"/>
            <a:r>
              <a:rPr lang="en-US" dirty="0"/>
              <a:t>Aesthetics: vibration, appearance</a:t>
            </a:r>
          </a:p>
          <a:p>
            <a:pPr lvl="3"/>
            <a:endParaRPr lang="en-US" dirty="0"/>
          </a:p>
          <a:p>
            <a:r>
              <a:rPr lang="en-US" dirty="0"/>
              <a:t>Quantify Manufacture Process…</a:t>
            </a:r>
          </a:p>
          <a:p>
            <a:pPr lvl="1"/>
            <a:r>
              <a:rPr lang="en-US" dirty="0"/>
              <a:t>Monitor production</a:t>
            </a:r>
          </a:p>
          <a:p>
            <a:pPr lvl="1"/>
            <a:r>
              <a:rPr lang="en-US" dirty="0"/>
              <a:t>Production cost</a:t>
            </a:r>
          </a:p>
          <a:p>
            <a:pPr lvl="1"/>
            <a:r>
              <a:rPr lang="en-US" dirty="0"/>
              <a:t>Choose supplier</a:t>
            </a:r>
          </a:p>
          <a:p>
            <a:endParaRPr lang="en-US" dirty="0"/>
          </a:p>
        </p:txBody>
      </p:sp>
      <p:pic>
        <p:nvPicPr>
          <p:cNvPr id="15" name="Content Placeholder 14">
            <a:extLst>
              <a:ext uri="{FF2B5EF4-FFF2-40B4-BE49-F238E27FC236}">
                <a16:creationId xmlns:a16="http://schemas.microsoft.com/office/drawing/2014/main" id="{43DCCF1F-1FE5-4028-A305-0DAEFC466962}"/>
              </a:ext>
            </a:extLst>
          </p:cNvPr>
          <p:cNvPicPr>
            <a:picLocks noGrp="1" noChangeAspect="1"/>
          </p:cNvPicPr>
          <p:nvPr>
            <p:ph sz="quarter" idx="14"/>
          </p:nvPr>
        </p:nvPicPr>
        <p:blipFill>
          <a:blip r:embed="rId2"/>
          <a:stretch>
            <a:fillRect/>
          </a:stretch>
        </p:blipFill>
        <p:spPr>
          <a:xfrm>
            <a:off x="5079766" y="903050"/>
            <a:ext cx="3033802" cy="5680312"/>
          </a:xfrm>
          <a:prstGeom prst="rect">
            <a:avLst/>
          </a:prstGeom>
        </p:spPr>
      </p:pic>
      <p:sp>
        <p:nvSpPr>
          <p:cNvPr id="5" name="Date Placeholder 4">
            <a:extLst>
              <a:ext uri="{FF2B5EF4-FFF2-40B4-BE49-F238E27FC236}">
                <a16:creationId xmlns:a16="http://schemas.microsoft.com/office/drawing/2014/main" id="{7E72FCD2-1494-43BD-864B-0516D79CB3A5}"/>
              </a:ext>
            </a:extLst>
          </p:cNvPr>
          <p:cNvSpPr>
            <a:spLocks noGrp="1"/>
          </p:cNvSpPr>
          <p:nvPr>
            <p:ph type="dt" sz="half" idx="15"/>
          </p:nvPr>
        </p:nvSpPr>
        <p:spPr/>
        <p:txBody>
          <a:bodyPr/>
          <a:lstStyle/>
          <a:p>
            <a:pPr>
              <a:defRPr/>
            </a:pPr>
            <a:fld id="{7A221FC1-0124-4FEC-BD42-AF4DA55DC2D8}" type="datetime1">
              <a:rPr lang="en-US" smtClean="0"/>
              <a:t>6/20/2019</a:t>
            </a:fld>
            <a:endParaRPr lang="de-DE" dirty="0"/>
          </a:p>
        </p:txBody>
      </p:sp>
      <p:sp>
        <p:nvSpPr>
          <p:cNvPr id="6" name="Slide Number Placeholder 5">
            <a:extLst>
              <a:ext uri="{FF2B5EF4-FFF2-40B4-BE49-F238E27FC236}">
                <a16:creationId xmlns:a16="http://schemas.microsoft.com/office/drawing/2014/main" id="{0AAF44E7-DE0D-405F-A081-1E3461048DF4}"/>
              </a:ext>
            </a:extLst>
          </p:cNvPr>
          <p:cNvSpPr>
            <a:spLocks noGrp="1"/>
          </p:cNvSpPr>
          <p:nvPr>
            <p:ph type="sldNum" sz="quarter" idx="16"/>
          </p:nvPr>
        </p:nvSpPr>
        <p:spPr/>
        <p:txBody>
          <a:bodyPr/>
          <a:lstStyle/>
          <a:p>
            <a:pPr>
              <a:defRPr/>
            </a:pPr>
            <a:fld id="{9E648548-1599-4A92-BE46-9CECF9F36BD9}" type="slidenum">
              <a:rPr lang="de-DE" smtClean="0"/>
              <a:pPr>
                <a:defRPr/>
              </a:pPr>
              <a:t>6</a:t>
            </a:fld>
            <a:endParaRPr lang="de-DE"/>
          </a:p>
        </p:txBody>
      </p:sp>
      <p:sp>
        <p:nvSpPr>
          <p:cNvPr id="7" name="Footer Placeholder 6">
            <a:extLst>
              <a:ext uri="{FF2B5EF4-FFF2-40B4-BE49-F238E27FC236}">
                <a16:creationId xmlns:a16="http://schemas.microsoft.com/office/drawing/2014/main" id="{7ECC58CF-9FD4-4497-B444-9814E84CEBB7}"/>
              </a:ext>
            </a:extLst>
          </p:cNvPr>
          <p:cNvSpPr>
            <a:spLocks noGrp="1"/>
          </p:cNvSpPr>
          <p:nvPr>
            <p:ph type="ftr" sz="quarter" idx="17"/>
          </p:nvPr>
        </p:nvSpPr>
        <p:spPr/>
        <p:txBody>
          <a:bodyPr/>
          <a:lstStyle/>
          <a:p>
            <a:pPr>
              <a:defRPr/>
            </a:pPr>
            <a:r>
              <a:rPr lang="de-DE"/>
              <a:t>Bruker Confidential</a:t>
            </a:r>
            <a:endParaRPr lang="de-DE" dirty="0"/>
          </a:p>
        </p:txBody>
      </p:sp>
    </p:spTree>
    <p:extLst>
      <p:ext uri="{BB962C8B-B14F-4D97-AF65-F5344CB8AC3E}">
        <p14:creationId xmlns:p14="http://schemas.microsoft.com/office/powerpoint/2010/main" val="126714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C1D2C1-DE00-447C-83A8-F6D21013C5BB}"/>
              </a:ext>
            </a:extLst>
          </p:cNvPr>
          <p:cNvSpPr>
            <a:spLocks noGrp="1"/>
          </p:cNvSpPr>
          <p:nvPr>
            <p:ph type="title"/>
          </p:nvPr>
        </p:nvSpPr>
        <p:spPr/>
        <p:txBody>
          <a:bodyPr/>
          <a:lstStyle/>
          <a:p>
            <a:r>
              <a:rPr lang="en-US" dirty="0"/>
              <a:t>Roughness measurement</a:t>
            </a:r>
            <a:br>
              <a:rPr lang="en-US" dirty="0"/>
            </a:br>
            <a:r>
              <a:rPr lang="en-US" dirty="0">
                <a:solidFill>
                  <a:schemeClr val="tx2"/>
                </a:solidFill>
              </a:rPr>
              <a:t>Range</a:t>
            </a:r>
            <a:endParaRPr lang="en-US" dirty="0"/>
          </a:p>
        </p:txBody>
      </p:sp>
      <p:sp>
        <p:nvSpPr>
          <p:cNvPr id="3" name="Espace réservé de la date 2">
            <a:extLst>
              <a:ext uri="{FF2B5EF4-FFF2-40B4-BE49-F238E27FC236}">
                <a16:creationId xmlns:a16="http://schemas.microsoft.com/office/drawing/2014/main" id="{5E2BAF09-4ADF-449F-93BE-2372F115D9A9}"/>
              </a:ext>
            </a:extLst>
          </p:cNvPr>
          <p:cNvSpPr>
            <a:spLocks noGrp="1"/>
          </p:cNvSpPr>
          <p:nvPr>
            <p:ph type="dt" sz="half" idx="10"/>
          </p:nvPr>
        </p:nvSpPr>
        <p:spPr/>
        <p:txBody>
          <a:bodyPr/>
          <a:lstStyle/>
          <a:p>
            <a:pPr>
              <a:defRPr/>
            </a:pPr>
            <a:fld id="{2EDBFA73-F914-4FA9-9C7E-E3696BD91C94}" type="datetime1">
              <a:rPr lang="en-US" smtClean="0"/>
              <a:t>6/20/2019</a:t>
            </a:fld>
            <a:endParaRPr lang="de-DE" dirty="0"/>
          </a:p>
        </p:txBody>
      </p:sp>
      <p:sp>
        <p:nvSpPr>
          <p:cNvPr id="4" name="Espace réservé du numéro de diapositive 3">
            <a:extLst>
              <a:ext uri="{FF2B5EF4-FFF2-40B4-BE49-F238E27FC236}">
                <a16:creationId xmlns:a16="http://schemas.microsoft.com/office/drawing/2014/main" id="{60F71ABE-7B65-40F7-B8D1-3CFDFD732981}"/>
              </a:ext>
            </a:extLst>
          </p:cNvPr>
          <p:cNvSpPr>
            <a:spLocks noGrp="1"/>
          </p:cNvSpPr>
          <p:nvPr>
            <p:ph type="sldNum" sz="quarter" idx="11"/>
          </p:nvPr>
        </p:nvSpPr>
        <p:spPr/>
        <p:txBody>
          <a:bodyPr/>
          <a:lstStyle/>
          <a:p>
            <a:pPr>
              <a:defRPr/>
            </a:pPr>
            <a:fld id="{956664DB-3783-4E44-8329-26173C8B20AB}" type="slidenum">
              <a:rPr lang="de-DE" smtClean="0"/>
              <a:pPr>
                <a:defRPr/>
              </a:pPr>
              <a:t>7</a:t>
            </a:fld>
            <a:endParaRPr lang="de-DE"/>
          </a:p>
        </p:txBody>
      </p:sp>
      <p:sp>
        <p:nvSpPr>
          <p:cNvPr id="5" name="Espace réservé du pied de page 4">
            <a:extLst>
              <a:ext uri="{FF2B5EF4-FFF2-40B4-BE49-F238E27FC236}">
                <a16:creationId xmlns:a16="http://schemas.microsoft.com/office/drawing/2014/main" id="{49409C14-54B1-4B50-821E-49562E0CBA36}"/>
              </a:ext>
            </a:extLst>
          </p:cNvPr>
          <p:cNvSpPr>
            <a:spLocks noGrp="1"/>
          </p:cNvSpPr>
          <p:nvPr>
            <p:ph type="ftr" sz="quarter" idx="12"/>
          </p:nvPr>
        </p:nvSpPr>
        <p:spPr/>
        <p:txBody>
          <a:bodyPr/>
          <a:lstStyle/>
          <a:p>
            <a:pPr>
              <a:defRPr/>
            </a:pPr>
            <a:r>
              <a:rPr lang="en-US"/>
              <a:t>Bruker Confidential</a:t>
            </a:r>
            <a:endParaRPr lang="en-US" dirty="0"/>
          </a:p>
        </p:txBody>
      </p:sp>
      <p:pic>
        <p:nvPicPr>
          <p:cNvPr id="6" name="Image 5">
            <a:extLst>
              <a:ext uri="{FF2B5EF4-FFF2-40B4-BE49-F238E27FC236}">
                <a16:creationId xmlns:a16="http://schemas.microsoft.com/office/drawing/2014/main" id="{1BA4D679-E287-460B-BFB3-8EED10537AF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710" y="1546444"/>
            <a:ext cx="4140932" cy="4995644"/>
          </a:xfrm>
          <a:prstGeom prst="rect">
            <a:avLst/>
          </a:prstGeom>
        </p:spPr>
      </p:pic>
      <p:pic>
        <p:nvPicPr>
          <p:cNvPr id="8" name="Picture 7">
            <a:extLst>
              <a:ext uri="{FF2B5EF4-FFF2-40B4-BE49-F238E27FC236}">
                <a16:creationId xmlns:a16="http://schemas.microsoft.com/office/drawing/2014/main" id="{3D03BAE3-43E8-4F8A-A56E-C2013EC1F3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4359" y="3574414"/>
            <a:ext cx="1984678" cy="1666576"/>
          </a:xfrm>
          <a:prstGeom prst="rect">
            <a:avLst/>
          </a:prstGeom>
        </p:spPr>
      </p:pic>
      <p:pic>
        <p:nvPicPr>
          <p:cNvPr id="9" name="Picture 8">
            <a:extLst>
              <a:ext uri="{FF2B5EF4-FFF2-40B4-BE49-F238E27FC236}">
                <a16:creationId xmlns:a16="http://schemas.microsoft.com/office/drawing/2014/main" id="{3E23B582-76F7-48E1-9E80-FBEB50A8B3F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4711" y="3472621"/>
            <a:ext cx="2013714" cy="1546532"/>
          </a:xfrm>
          <a:prstGeom prst="rect">
            <a:avLst/>
          </a:prstGeom>
        </p:spPr>
      </p:pic>
      <p:pic>
        <p:nvPicPr>
          <p:cNvPr id="10" name="Picture 9">
            <a:extLst>
              <a:ext uri="{FF2B5EF4-FFF2-40B4-BE49-F238E27FC236}">
                <a16:creationId xmlns:a16="http://schemas.microsoft.com/office/drawing/2014/main" id="{2076518A-58FD-47AB-BEEC-23DC28E189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235" y="4917359"/>
            <a:ext cx="2389952" cy="1562534"/>
          </a:xfrm>
          <a:prstGeom prst="rect">
            <a:avLst/>
          </a:prstGeom>
          <a:ln>
            <a:noFill/>
          </a:ln>
          <a:effectLst>
            <a:softEdge rad="112500"/>
          </a:effectLst>
        </p:spPr>
      </p:pic>
      <p:pic>
        <p:nvPicPr>
          <p:cNvPr id="13" name="Picture 12">
            <a:extLst>
              <a:ext uri="{FF2B5EF4-FFF2-40B4-BE49-F238E27FC236}">
                <a16:creationId xmlns:a16="http://schemas.microsoft.com/office/drawing/2014/main" id="{EF657197-F09A-4BC8-97CF-CD189B0A7E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6479" y="1637244"/>
            <a:ext cx="3394688" cy="164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23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Roughness measurement</a:t>
            </a:r>
            <a:br>
              <a:rPr lang="en-US" dirty="0"/>
            </a:br>
            <a:r>
              <a:rPr lang="en-US" dirty="0">
                <a:solidFill>
                  <a:schemeClr val="tx2"/>
                </a:solidFill>
              </a:rPr>
              <a:t>Profile vs. Area</a:t>
            </a:r>
            <a:endParaRPr lang="en-US" sz="2000" dirty="0">
              <a:solidFill>
                <a:schemeClr val="tx2"/>
              </a:solidFill>
            </a:endParaRPr>
          </a:p>
        </p:txBody>
      </p:sp>
      <p:sp>
        <p:nvSpPr>
          <p:cNvPr id="7" name="Content Placeholder 6"/>
          <p:cNvSpPr>
            <a:spLocks noGrp="1"/>
          </p:cNvSpPr>
          <p:nvPr>
            <p:ph sz="quarter" idx="13"/>
          </p:nvPr>
        </p:nvSpPr>
        <p:spPr>
          <a:xfrm>
            <a:off x="609600" y="1752600"/>
            <a:ext cx="8320644" cy="4572000"/>
          </a:xfrm>
        </p:spPr>
        <p:txBody>
          <a:bodyPr/>
          <a:lstStyle/>
          <a:p>
            <a:r>
              <a:rPr lang="en-US" dirty="0"/>
              <a:t>Roughness has been measured for decades via profile cross section</a:t>
            </a:r>
          </a:p>
          <a:p>
            <a:r>
              <a:rPr lang="en-US" dirty="0"/>
              <a:t>What industrial surfaces lend themselves to area inspection?</a:t>
            </a:r>
          </a:p>
        </p:txBody>
      </p:sp>
      <p:sp>
        <p:nvSpPr>
          <p:cNvPr id="4" name="Date Placeholder 3"/>
          <p:cNvSpPr>
            <a:spLocks noGrp="1"/>
          </p:cNvSpPr>
          <p:nvPr>
            <p:ph type="dt" sz="half" idx="14"/>
          </p:nvPr>
        </p:nvSpPr>
        <p:spPr/>
        <p:txBody>
          <a:bodyPr/>
          <a:lstStyle/>
          <a:p>
            <a:pPr>
              <a:defRPr/>
            </a:pPr>
            <a:fld id="{46691D56-2ADF-4FF6-B9D8-3275948054FE}" type="datetime1">
              <a:rPr lang="en-US" smtClean="0">
                <a:solidFill>
                  <a:srgbClr val="FFFFFF"/>
                </a:solidFill>
              </a:rPr>
              <a:pPr>
                <a:defRPr/>
              </a:pPr>
              <a:t>6/20/2019</a:t>
            </a:fld>
            <a:endParaRPr lang="en-US" dirty="0">
              <a:solidFill>
                <a:srgbClr val="FFFFFF"/>
              </a:solidFill>
            </a:endParaRPr>
          </a:p>
        </p:txBody>
      </p:sp>
      <p:sp>
        <p:nvSpPr>
          <p:cNvPr id="5" name="Slide Number Placeholder 4"/>
          <p:cNvSpPr>
            <a:spLocks noGrp="1"/>
          </p:cNvSpPr>
          <p:nvPr>
            <p:ph type="sldNum" sz="quarter" idx="15"/>
          </p:nvPr>
        </p:nvSpPr>
        <p:spPr/>
        <p:txBody>
          <a:bodyPr/>
          <a:lstStyle/>
          <a:p>
            <a:pPr>
              <a:defRPr/>
            </a:pPr>
            <a:fld id="{05604BE2-0B8F-4077-9310-B85CE4D13966}" type="slidenum">
              <a:rPr lang="en-US" smtClean="0">
                <a:solidFill>
                  <a:srgbClr val="FFFFFF"/>
                </a:solidFill>
              </a:rPr>
              <a:pPr>
                <a:defRPr/>
              </a:pPr>
              <a:t>8</a:t>
            </a:fld>
            <a:endParaRPr lang="en-US" dirty="0">
              <a:solidFill>
                <a:srgbClr val="FFFFFF"/>
              </a:solidFill>
            </a:endParaRPr>
          </a:p>
        </p:txBody>
      </p:sp>
      <p:sp>
        <p:nvSpPr>
          <p:cNvPr id="6" name="Footer Placeholder 5"/>
          <p:cNvSpPr>
            <a:spLocks noGrp="1"/>
          </p:cNvSpPr>
          <p:nvPr>
            <p:ph type="ftr" sz="quarter" idx="16"/>
          </p:nvPr>
        </p:nvSpPr>
        <p:spPr/>
        <p:txBody>
          <a:bodyPr/>
          <a:lstStyle/>
          <a:p>
            <a:pPr>
              <a:defRPr/>
            </a:pPr>
            <a:r>
              <a:rPr lang="en-US" dirty="0">
                <a:solidFill>
                  <a:srgbClr val="FFFFFF"/>
                </a:solidFill>
              </a:rPr>
              <a:t>Bruker Confidential</a:t>
            </a:r>
          </a:p>
        </p:txBody>
      </p:sp>
      <p:pic>
        <p:nvPicPr>
          <p:cNvPr id="1331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63" r="4696" b="50468"/>
          <a:stretch/>
        </p:blipFill>
        <p:spPr bwMode="auto">
          <a:xfrm>
            <a:off x="475376" y="2712320"/>
            <a:ext cx="8031062" cy="180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5315BDB-0611-4CDC-B7B3-900DA9D1A863}"/>
              </a:ext>
            </a:extLst>
          </p:cNvPr>
          <p:cNvSpPr txBox="1"/>
          <p:nvPr/>
        </p:nvSpPr>
        <p:spPr>
          <a:xfrm>
            <a:off x="313865" y="4641013"/>
            <a:ext cx="2371311" cy="1323439"/>
          </a:xfrm>
          <a:prstGeom prst="rect">
            <a:avLst/>
          </a:prstGeom>
          <a:noFill/>
        </p:spPr>
        <p:txBody>
          <a:bodyPr wrap="square" rtlCol="0">
            <a:spAutoFit/>
          </a:bodyPr>
          <a:lstStyle/>
          <a:p>
            <a:pPr algn="ctr"/>
            <a:r>
              <a:rPr lang="en-US" sz="1600" dirty="0"/>
              <a:t>CNC surfaces (turning, grinding, milling…)</a:t>
            </a:r>
          </a:p>
          <a:p>
            <a:pPr algn="ctr"/>
            <a:endParaRPr lang="en-US" sz="1600" dirty="0"/>
          </a:p>
          <a:p>
            <a:pPr marL="285750" indent="-285750">
              <a:buClr>
                <a:srgbClr val="00B050"/>
              </a:buClr>
              <a:buSzPct val="150000"/>
              <a:buFont typeface="Wingdings" panose="05000000000000000000" pitchFamily="2" charset="2"/>
              <a:buChar char="ü"/>
            </a:pPr>
            <a:r>
              <a:rPr lang="en-US" sz="1600" dirty="0">
                <a:sym typeface="Wingdings" panose="05000000000000000000" pitchFamily="2" charset="2"/>
              </a:rPr>
              <a:t>Single Profile</a:t>
            </a:r>
          </a:p>
          <a:p>
            <a:pPr marL="285750" indent="-285750">
              <a:buClr>
                <a:srgbClr val="00B050"/>
              </a:buClr>
              <a:buSzPct val="150000"/>
              <a:buFont typeface="Wingdings" panose="05000000000000000000" pitchFamily="2" charset="2"/>
              <a:buChar char="ü"/>
            </a:pPr>
            <a:r>
              <a:rPr lang="en-US" sz="1600" dirty="0">
                <a:sym typeface="Wingdings" panose="05000000000000000000" pitchFamily="2" charset="2"/>
              </a:rPr>
              <a:t>Area measurement</a:t>
            </a:r>
            <a:endParaRPr lang="en-US" sz="1600" dirty="0"/>
          </a:p>
        </p:txBody>
      </p:sp>
      <p:sp>
        <p:nvSpPr>
          <p:cNvPr id="12" name="TextBox 11">
            <a:extLst>
              <a:ext uri="{FF2B5EF4-FFF2-40B4-BE49-F238E27FC236}">
                <a16:creationId xmlns:a16="http://schemas.microsoft.com/office/drawing/2014/main" id="{9E70ADBF-120E-4DE6-ADB8-689E4127B841}"/>
              </a:ext>
            </a:extLst>
          </p:cNvPr>
          <p:cNvSpPr txBox="1"/>
          <p:nvPr/>
        </p:nvSpPr>
        <p:spPr>
          <a:xfrm>
            <a:off x="2913241" y="4641012"/>
            <a:ext cx="2531215" cy="1323439"/>
          </a:xfrm>
          <a:prstGeom prst="rect">
            <a:avLst/>
          </a:prstGeom>
          <a:noFill/>
        </p:spPr>
        <p:txBody>
          <a:bodyPr wrap="square" rtlCol="0">
            <a:spAutoFit/>
          </a:bodyPr>
          <a:lstStyle/>
          <a:p>
            <a:pPr algn="ctr"/>
            <a:r>
              <a:rPr lang="en-US" sz="1600" dirty="0"/>
              <a:t>Textured Surfaces (honing, laser,…)</a:t>
            </a:r>
          </a:p>
          <a:p>
            <a:pPr algn="ctr"/>
            <a:endParaRPr lang="en-US" sz="1600" dirty="0"/>
          </a:p>
          <a:p>
            <a:pPr marL="285750" indent="-285750">
              <a:buClr>
                <a:srgbClr val="00B050"/>
              </a:buClr>
              <a:buSzPct val="150000"/>
              <a:buFont typeface="Wingdings" panose="05000000000000000000" pitchFamily="2" charset="2"/>
              <a:buChar char="ü"/>
            </a:pPr>
            <a:r>
              <a:rPr lang="en-US" sz="1600" i="1" dirty="0">
                <a:solidFill>
                  <a:srgbClr val="FFC000"/>
                </a:solidFill>
                <a:sym typeface="Wingdings" panose="05000000000000000000" pitchFamily="2" charset="2"/>
              </a:rPr>
              <a:t>Multi</a:t>
            </a:r>
            <a:r>
              <a:rPr lang="en-US" sz="1600" dirty="0">
                <a:sym typeface="Wingdings" panose="05000000000000000000" pitchFamily="2" charset="2"/>
              </a:rPr>
              <a:t> - Single Profiles</a:t>
            </a:r>
          </a:p>
          <a:p>
            <a:pPr marL="285750" indent="-285750">
              <a:buClr>
                <a:srgbClr val="00B050"/>
              </a:buClr>
              <a:buSzPct val="150000"/>
              <a:buFont typeface="Wingdings" panose="05000000000000000000" pitchFamily="2" charset="2"/>
              <a:buChar char="ü"/>
            </a:pPr>
            <a:r>
              <a:rPr lang="en-US" sz="1600" dirty="0">
                <a:sym typeface="Wingdings" panose="05000000000000000000" pitchFamily="2" charset="2"/>
              </a:rPr>
              <a:t>Area measurement</a:t>
            </a:r>
            <a:endParaRPr lang="en-US" sz="1600" dirty="0"/>
          </a:p>
        </p:txBody>
      </p:sp>
      <p:sp>
        <p:nvSpPr>
          <p:cNvPr id="13" name="TextBox 12">
            <a:extLst>
              <a:ext uri="{FF2B5EF4-FFF2-40B4-BE49-F238E27FC236}">
                <a16:creationId xmlns:a16="http://schemas.microsoft.com/office/drawing/2014/main" id="{E62974D0-0A95-47B6-BE77-9353481004D1}"/>
              </a:ext>
            </a:extLst>
          </p:cNvPr>
          <p:cNvSpPr txBox="1"/>
          <p:nvPr/>
        </p:nvSpPr>
        <p:spPr>
          <a:xfrm>
            <a:off x="5321699" y="4641013"/>
            <a:ext cx="3576246" cy="1323439"/>
          </a:xfrm>
          <a:prstGeom prst="rect">
            <a:avLst/>
          </a:prstGeom>
          <a:noFill/>
        </p:spPr>
        <p:txBody>
          <a:bodyPr wrap="square" rtlCol="0">
            <a:spAutoFit/>
          </a:bodyPr>
          <a:lstStyle/>
          <a:p>
            <a:pPr algn="ctr"/>
            <a:r>
              <a:rPr lang="en-US" sz="1600" dirty="0"/>
              <a:t>Random Surfaces (defect, additive manufacturing, abrasive…)</a:t>
            </a:r>
          </a:p>
          <a:p>
            <a:pPr algn="ctr"/>
            <a:endParaRPr lang="en-US" sz="1600" dirty="0"/>
          </a:p>
          <a:p>
            <a:pPr marL="285750" indent="-285750">
              <a:buClr>
                <a:srgbClr val="FF0000"/>
              </a:buClr>
              <a:buSzPct val="150000"/>
              <a:buFont typeface="Wingdings" panose="05000000000000000000" pitchFamily="2" charset="2"/>
              <a:buChar char="û"/>
            </a:pPr>
            <a:r>
              <a:rPr lang="en-US" sz="1600" i="1" dirty="0">
                <a:solidFill>
                  <a:srgbClr val="FF0000"/>
                </a:solidFill>
                <a:sym typeface="Wingdings" panose="05000000000000000000" pitchFamily="2" charset="2"/>
              </a:rPr>
              <a:t>Single Profile</a:t>
            </a:r>
          </a:p>
          <a:p>
            <a:pPr marL="285750" indent="-285750">
              <a:buClr>
                <a:srgbClr val="00B050"/>
              </a:buClr>
              <a:buSzPct val="150000"/>
              <a:buFont typeface="Wingdings" panose="05000000000000000000" pitchFamily="2" charset="2"/>
              <a:buChar char="ü"/>
            </a:pPr>
            <a:r>
              <a:rPr lang="en-US" sz="1600" b="1" dirty="0">
                <a:solidFill>
                  <a:srgbClr val="00B050"/>
                </a:solidFill>
                <a:sym typeface="Wingdings" panose="05000000000000000000" pitchFamily="2" charset="2"/>
              </a:rPr>
              <a:t>Area measurement</a:t>
            </a:r>
            <a:endParaRPr lang="en-US" sz="1600" b="1" dirty="0">
              <a:solidFill>
                <a:srgbClr val="00B050"/>
              </a:solidFill>
            </a:endParaRPr>
          </a:p>
        </p:txBody>
      </p:sp>
      <p:cxnSp>
        <p:nvCxnSpPr>
          <p:cNvPr id="9" name="Straight Arrow Connector 8">
            <a:extLst>
              <a:ext uri="{FF2B5EF4-FFF2-40B4-BE49-F238E27FC236}">
                <a16:creationId xmlns:a16="http://schemas.microsoft.com/office/drawing/2014/main" id="{AED1615F-4283-4307-8904-88930F4C45D7}"/>
              </a:ext>
            </a:extLst>
          </p:cNvPr>
          <p:cNvCxnSpPr/>
          <p:nvPr/>
        </p:nvCxnSpPr>
        <p:spPr bwMode="auto">
          <a:xfrm flipV="1">
            <a:off x="956345" y="3162650"/>
            <a:ext cx="1325461" cy="889233"/>
          </a:xfrm>
          <a:prstGeom prst="straightConnector1">
            <a:avLst/>
          </a:prstGeom>
          <a:solidFill>
            <a:schemeClr val="accent1"/>
          </a:solidFill>
          <a:ln w="28575" cap="flat" cmpd="sng" algn="ctr">
            <a:solidFill>
              <a:schemeClr val="bg1"/>
            </a:solidFill>
            <a:prstDash val="sysDash"/>
            <a:round/>
            <a:headEnd type="none" w="med" len="med"/>
            <a:tailEnd type="triangle"/>
          </a:ln>
          <a:effectLst/>
        </p:spPr>
      </p:cxnSp>
      <p:cxnSp>
        <p:nvCxnSpPr>
          <p:cNvPr id="14" name="Straight Arrow Connector 13">
            <a:extLst>
              <a:ext uri="{FF2B5EF4-FFF2-40B4-BE49-F238E27FC236}">
                <a16:creationId xmlns:a16="http://schemas.microsoft.com/office/drawing/2014/main" id="{65A0F117-E999-4EF0-97C3-10D76741ED1A}"/>
              </a:ext>
            </a:extLst>
          </p:cNvPr>
          <p:cNvCxnSpPr>
            <a:cxnSpLocks/>
          </p:cNvCxnSpPr>
          <p:nvPr/>
        </p:nvCxnSpPr>
        <p:spPr bwMode="auto">
          <a:xfrm flipV="1">
            <a:off x="3823982" y="3238150"/>
            <a:ext cx="1333849" cy="800450"/>
          </a:xfrm>
          <a:prstGeom prst="straightConnector1">
            <a:avLst/>
          </a:prstGeom>
          <a:solidFill>
            <a:schemeClr val="accent1"/>
          </a:solidFill>
          <a:ln w="28575" cap="flat" cmpd="sng" algn="ctr">
            <a:solidFill>
              <a:schemeClr val="bg1"/>
            </a:solidFill>
            <a:prstDash val="sysDash"/>
            <a:round/>
            <a:headEnd type="none" w="med" len="med"/>
            <a:tailEnd type="triangle"/>
          </a:ln>
          <a:effectLst/>
        </p:spPr>
      </p:cxnSp>
      <p:cxnSp>
        <p:nvCxnSpPr>
          <p:cNvPr id="16" name="Straight Arrow Connector 15">
            <a:extLst>
              <a:ext uri="{FF2B5EF4-FFF2-40B4-BE49-F238E27FC236}">
                <a16:creationId xmlns:a16="http://schemas.microsoft.com/office/drawing/2014/main" id="{95AFBFDF-CFD2-4AC2-8324-43C06BAC9308}"/>
              </a:ext>
            </a:extLst>
          </p:cNvPr>
          <p:cNvCxnSpPr>
            <a:cxnSpLocks/>
          </p:cNvCxnSpPr>
          <p:nvPr/>
        </p:nvCxnSpPr>
        <p:spPr bwMode="auto">
          <a:xfrm flipV="1">
            <a:off x="6442897" y="3143425"/>
            <a:ext cx="1333849" cy="800450"/>
          </a:xfrm>
          <a:prstGeom prst="straightConnector1">
            <a:avLst/>
          </a:prstGeom>
          <a:solidFill>
            <a:schemeClr val="accent1"/>
          </a:solidFill>
          <a:ln w="28575" cap="flat" cmpd="sng" algn="ctr">
            <a:solidFill>
              <a:schemeClr val="bg1"/>
            </a:solidFill>
            <a:prstDash val="sysDash"/>
            <a:round/>
            <a:headEnd type="none" w="med" len="med"/>
            <a:tailEnd type="triangle"/>
          </a:ln>
          <a:effectLst/>
        </p:spPr>
      </p:cxnSp>
      <p:cxnSp>
        <p:nvCxnSpPr>
          <p:cNvPr id="17" name="Straight Arrow Connector 16">
            <a:extLst>
              <a:ext uri="{FF2B5EF4-FFF2-40B4-BE49-F238E27FC236}">
                <a16:creationId xmlns:a16="http://schemas.microsoft.com/office/drawing/2014/main" id="{00F2F0CF-B469-46C8-A650-B87549CEB222}"/>
              </a:ext>
            </a:extLst>
          </p:cNvPr>
          <p:cNvCxnSpPr>
            <a:cxnSpLocks/>
          </p:cNvCxnSpPr>
          <p:nvPr/>
        </p:nvCxnSpPr>
        <p:spPr bwMode="auto">
          <a:xfrm flipV="1">
            <a:off x="7235825" y="3238150"/>
            <a:ext cx="482047" cy="1040687"/>
          </a:xfrm>
          <a:prstGeom prst="straightConnector1">
            <a:avLst/>
          </a:prstGeom>
          <a:solidFill>
            <a:schemeClr val="accent1"/>
          </a:solidFill>
          <a:ln w="28575" cap="flat" cmpd="sng" algn="ctr">
            <a:solidFill>
              <a:schemeClr val="bg1"/>
            </a:solidFill>
            <a:prstDash val="sysDash"/>
            <a:round/>
            <a:headEnd type="none" w="med" len="med"/>
            <a:tailEnd type="triangle"/>
          </a:ln>
          <a:effectLst/>
        </p:spPr>
      </p:cxnSp>
    </p:spTree>
    <p:extLst>
      <p:ext uri="{BB962C8B-B14F-4D97-AF65-F5344CB8AC3E}">
        <p14:creationId xmlns:p14="http://schemas.microsoft.com/office/powerpoint/2010/main" val="2747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7E312EB-DBAB-4215-8196-7E9341CA15ED}"/>
              </a:ext>
            </a:extLst>
          </p:cNvPr>
          <p:cNvGraphicFramePr/>
          <p:nvPr>
            <p:extLst>
              <p:ext uri="{D42A27DB-BD31-4B8C-83A1-F6EECF244321}">
                <p14:modId xmlns:p14="http://schemas.microsoft.com/office/powerpoint/2010/main" val="1911042736"/>
              </p:ext>
            </p:extLst>
          </p:nvPr>
        </p:nvGraphicFramePr>
        <p:xfrm>
          <a:off x="54906" y="4020614"/>
          <a:ext cx="905553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54F86A2-A440-4059-B4D7-B406F90CF5F6}"/>
              </a:ext>
            </a:extLst>
          </p:cNvPr>
          <p:cNvSpPr>
            <a:spLocks noGrp="1"/>
          </p:cNvSpPr>
          <p:nvPr>
            <p:ph type="title"/>
          </p:nvPr>
        </p:nvSpPr>
        <p:spPr/>
        <p:txBody>
          <a:bodyPr/>
          <a:lstStyle/>
          <a:p>
            <a:r>
              <a:rPr lang="en-US" dirty="0"/>
              <a:t>Roughness measurement</a:t>
            </a:r>
            <a:br>
              <a:rPr lang="en-US" dirty="0"/>
            </a:br>
            <a:r>
              <a:rPr lang="en-US" dirty="0">
                <a:solidFill>
                  <a:schemeClr val="tx2"/>
                </a:solidFill>
              </a:rPr>
              <a:t>Norms</a:t>
            </a:r>
            <a:endParaRPr lang="en-US" dirty="0"/>
          </a:p>
        </p:txBody>
      </p:sp>
      <p:sp>
        <p:nvSpPr>
          <p:cNvPr id="4" name="Date Placeholder 3">
            <a:extLst>
              <a:ext uri="{FF2B5EF4-FFF2-40B4-BE49-F238E27FC236}">
                <a16:creationId xmlns:a16="http://schemas.microsoft.com/office/drawing/2014/main" id="{81DDC9B5-2052-4CDB-A952-8CF880CACE40}"/>
              </a:ext>
            </a:extLst>
          </p:cNvPr>
          <p:cNvSpPr>
            <a:spLocks noGrp="1"/>
          </p:cNvSpPr>
          <p:nvPr>
            <p:ph type="dt" sz="half" idx="10"/>
          </p:nvPr>
        </p:nvSpPr>
        <p:spPr/>
        <p:txBody>
          <a:bodyPr/>
          <a:lstStyle/>
          <a:p>
            <a:pPr>
              <a:defRPr/>
            </a:pPr>
            <a:fld id="{59CE71A6-36D4-46F5-AB97-A949E9576253}" type="datetime1">
              <a:rPr lang="en-US" smtClean="0"/>
              <a:t>6/20/2019</a:t>
            </a:fld>
            <a:endParaRPr lang="en-US"/>
          </a:p>
        </p:txBody>
      </p:sp>
      <p:sp>
        <p:nvSpPr>
          <p:cNvPr id="5" name="Slide Number Placeholder 4">
            <a:extLst>
              <a:ext uri="{FF2B5EF4-FFF2-40B4-BE49-F238E27FC236}">
                <a16:creationId xmlns:a16="http://schemas.microsoft.com/office/drawing/2014/main" id="{BCECEEA4-BCB4-4B80-BC98-88DFD2FA00E6}"/>
              </a:ext>
            </a:extLst>
          </p:cNvPr>
          <p:cNvSpPr>
            <a:spLocks noGrp="1"/>
          </p:cNvSpPr>
          <p:nvPr>
            <p:ph type="sldNum" sz="quarter" idx="11"/>
          </p:nvPr>
        </p:nvSpPr>
        <p:spPr/>
        <p:txBody>
          <a:bodyPr/>
          <a:lstStyle/>
          <a:p>
            <a:pPr>
              <a:defRPr/>
            </a:pPr>
            <a:fld id="{05604BE2-0B8F-4077-9310-B85CE4D13966}" type="slidenum">
              <a:rPr lang="en-US" smtClean="0"/>
              <a:pPr>
                <a:defRPr/>
              </a:pPr>
              <a:t>9</a:t>
            </a:fld>
            <a:endParaRPr lang="en-US"/>
          </a:p>
        </p:txBody>
      </p:sp>
      <p:sp>
        <p:nvSpPr>
          <p:cNvPr id="3" name="Footer Placeholder 2">
            <a:extLst>
              <a:ext uri="{FF2B5EF4-FFF2-40B4-BE49-F238E27FC236}">
                <a16:creationId xmlns:a16="http://schemas.microsoft.com/office/drawing/2014/main" id="{F4859B7C-DC25-4D6C-909C-121C598DC73B}"/>
              </a:ext>
            </a:extLst>
          </p:cNvPr>
          <p:cNvSpPr>
            <a:spLocks noGrp="1"/>
          </p:cNvSpPr>
          <p:nvPr>
            <p:ph type="ftr" sz="quarter" idx="12"/>
          </p:nvPr>
        </p:nvSpPr>
        <p:spPr/>
        <p:txBody>
          <a:bodyPr/>
          <a:lstStyle/>
          <a:p>
            <a:pPr>
              <a:defRPr/>
            </a:pPr>
            <a:r>
              <a:rPr lang="en-US"/>
              <a:t>Bruker Confidential</a:t>
            </a:r>
            <a:endParaRPr lang="en-US" dirty="0"/>
          </a:p>
        </p:txBody>
      </p:sp>
      <p:pic>
        <p:nvPicPr>
          <p:cNvPr id="22" name="Picture 21">
            <a:extLst>
              <a:ext uri="{FF2B5EF4-FFF2-40B4-BE49-F238E27FC236}">
                <a16:creationId xmlns:a16="http://schemas.microsoft.com/office/drawing/2014/main" id="{62EB55D1-AE24-4638-8EF0-1FB6C226E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974" y="1844283"/>
            <a:ext cx="8724052" cy="1536272"/>
          </a:xfrm>
          <a:prstGeom prst="rect">
            <a:avLst/>
          </a:prstGeom>
        </p:spPr>
      </p:pic>
      <p:sp>
        <p:nvSpPr>
          <p:cNvPr id="6" name="Rectangle 5">
            <a:extLst>
              <a:ext uri="{FF2B5EF4-FFF2-40B4-BE49-F238E27FC236}">
                <a16:creationId xmlns:a16="http://schemas.microsoft.com/office/drawing/2014/main" id="{212DA88A-9E9A-4143-8145-8DA5D17D1C3D}"/>
              </a:ext>
            </a:extLst>
          </p:cNvPr>
          <p:cNvSpPr/>
          <p:nvPr/>
        </p:nvSpPr>
        <p:spPr>
          <a:xfrm>
            <a:off x="146807" y="3477446"/>
            <a:ext cx="4760753" cy="307777"/>
          </a:xfrm>
          <a:prstGeom prst="rect">
            <a:avLst/>
          </a:prstGeom>
        </p:spPr>
        <p:txBody>
          <a:bodyPr wrap="square">
            <a:spAutoFit/>
          </a:bodyPr>
          <a:lstStyle/>
          <a:p>
            <a:r>
              <a:rPr lang="en-US" sz="1400" i="1" dirty="0"/>
              <a:t>ISO 4287 &amp; ISO 3274: cut-off </a:t>
            </a:r>
            <a:r>
              <a:rPr lang="en-US" sz="1400" i="1" dirty="0">
                <a:solidFill>
                  <a:schemeClr val="tx2"/>
                </a:solidFill>
              </a:rPr>
              <a:t>defined by norm</a:t>
            </a:r>
          </a:p>
        </p:txBody>
      </p:sp>
      <p:sp>
        <p:nvSpPr>
          <p:cNvPr id="14" name="Rectangle 13">
            <a:extLst>
              <a:ext uri="{FF2B5EF4-FFF2-40B4-BE49-F238E27FC236}">
                <a16:creationId xmlns:a16="http://schemas.microsoft.com/office/drawing/2014/main" id="{A7C84E68-5C1F-4B8B-A248-74E6EBFDC62A}"/>
              </a:ext>
            </a:extLst>
          </p:cNvPr>
          <p:cNvSpPr/>
          <p:nvPr/>
        </p:nvSpPr>
        <p:spPr>
          <a:xfrm>
            <a:off x="107209" y="4188394"/>
            <a:ext cx="4454305" cy="307777"/>
          </a:xfrm>
          <a:prstGeom prst="rect">
            <a:avLst/>
          </a:prstGeom>
        </p:spPr>
        <p:txBody>
          <a:bodyPr wrap="square">
            <a:spAutoFit/>
          </a:bodyPr>
          <a:lstStyle/>
          <a:p>
            <a:r>
              <a:rPr lang="en-US" sz="1400" i="1" dirty="0"/>
              <a:t>ISO 25178: cut-off is </a:t>
            </a:r>
            <a:r>
              <a:rPr lang="en-US" sz="1400" b="1" i="1" dirty="0">
                <a:solidFill>
                  <a:schemeClr val="tx2"/>
                </a:solidFill>
              </a:rPr>
              <a:t>defined by user</a:t>
            </a:r>
          </a:p>
        </p:txBody>
      </p:sp>
      <p:pic>
        <p:nvPicPr>
          <p:cNvPr id="16" name="Picture 15">
            <a:extLst>
              <a:ext uri="{FF2B5EF4-FFF2-40B4-BE49-F238E27FC236}">
                <a16:creationId xmlns:a16="http://schemas.microsoft.com/office/drawing/2014/main" id="{7830D757-B45A-4F7C-94E1-6C85B1E8BD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974" y="4522033"/>
            <a:ext cx="1418214" cy="1064052"/>
          </a:xfrm>
          <a:prstGeom prst="rect">
            <a:avLst/>
          </a:prstGeom>
        </p:spPr>
      </p:pic>
      <p:pic>
        <p:nvPicPr>
          <p:cNvPr id="17" name="Picture 16">
            <a:extLst>
              <a:ext uri="{FF2B5EF4-FFF2-40B4-BE49-F238E27FC236}">
                <a16:creationId xmlns:a16="http://schemas.microsoft.com/office/drawing/2014/main" id="{4D81D8A1-614B-4784-8602-1D36DA561C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8172" y="4517330"/>
            <a:ext cx="1420834" cy="1064051"/>
          </a:xfrm>
          <a:prstGeom prst="rect">
            <a:avLst/>
          </a:prstGeom>
        </p:spPr>
      </p:pic>
      <p:pic>
        <p:nvPicPr>
          <p:cNvPr id="21" name="Picture 20">
            <a:extLst>
              <a:ext uri="{FF2B5EF4-FFF2-40B4-BE49-F238E27FC236}">
                <a16:creationId xmlns:a16="http://schemas.microsoft.com/office/drawing/2014/main" id="{734C0E87-11D3-424B-8C2C-5212426CA2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7891" y="4517329"/>
            <a:ext cx="1419383" cy="1064052"/>
          </a:xfrm>
          <a:prstGeom prst="rect">
            <a:avLst/>
          </a:prstGeom>
        </p:spPr>
      </p:pic>
      <p:pic>
        <p:nvPicPr>
          <p:cNvPr id="23" name="Picture 22">
            <a:extLst>
              <a:ext uri="{FF2B5EF4-FFF2-40B4-BE49-F238E27FC236}">
                <a16:creationId xmlns:a16="http://schemas.microsoft.com/office/drawing/2014/main" id="{7A1BE742-BB93-4206-B190-1502571863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3196" y="4517329"/>
            <a:ext cx="1404058" cy="1052469"/>
          </a:xfrm>
          <a:prstGeom prst="rect">
            <a:avLst/>
          </a:prstGeom>
        </p:spPr>
      </p:pic>
      <p:pic>
        <p:nvPicPr>
          <p:cNvPr id="28" name="Picture 27">
            <a:extLst>
              <a:ext uri="{FF2B5EF4-FFF2-40B4-BE49-F238E27FC236}">
                <a16:creationId xmlns:a16="http://schemas.microsoft.com/office/drawing/2014/main" id="{D821576B-0921-4B76-8AB5-06B7CB02DC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508147" y="4634939"/>
            <a:ext cx="1107347" cy="849823"/>
          </a:xfrm>
          <a:prstGeom prst="rect">
            <a:avLst/>
          </a:prstGeom>
        </p:spPr>
      </p:pic>
    </p:spTree>
    <p:extLst>
      <p:ext uri="{BB962C8B-B14F-4D97-AF65-F5344CB8AC3E}">
        <p14:creationId xmlns:p14="http://schemas.microsoft.com/office/powerpoint/2010/main" val="2061175511"/>
      </p:ext>
    </p:extLst>
  </p:cSld>
  <p:clrMapOvr>
    <a:masterClrMapping/>
  </p:clrMapOvr>
</p:sld>
</file>

<file path=ppt/theme/theme1.xml><?xml version="1.0" encoding="utf-8"?>
<a:theme xmlns:a="http://schemas.openxmlformats.org/drawingml/2006/main" name="BNS_Bruker Template 4-3(SMALL)">
  <a:themeElements>
    <a:clrScheme name="Custom 13">
      <a:dk1>
        <a:srgbClr val="000000"/>
      </a:dk1>
      <a:lt1>
        <a:srgbClr val="FFFFFF"/>
      </a:lt1>
      <a:dk2>
        <a:srgbClr val="0071BC"/>
      </a:dk2>
      <a:lt2>
        <a:srgbClr val="748A96"/>
      </a:lt2>
      <a:accent1>
        <a:srgbClr val="D8E2E8"/>
      </a:accent1>
      <a:accent2>
        <a:srgbClr val="BACAD3"/>
      </a:accent2>
      <a:accent3>
        <a:srgbClr val="FFFFFF"/>
      </a:accent3>
      <a:accent4>
        <a:srgbClr val="000000"/>
      </a:accent4>
      <a:accent5>
        <a:srgbClr val="E9EEF2"/>
      </a:accent5>
      <a:accent6>
        <a:srgbClr val="A8B7BF"/>
      </a:accent6>
      <a:hlink>
        <a:srgbClr val="0071BC"/>
      </a:hlink>
      <a:folHlink>
        <a:srgbClr val="0071BC"/>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4-3 One Bruker 17.8.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4-3 One Bruker 17.8.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4-3 One Bruker 17.8.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4-3 One Bruker 17.8.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4-3 One Bruker 17.8.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4-3 One Bruker 17.8.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4-3 One Bruker 17.8.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4-3 One Bruker 17.8.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4-3 One Bruker 17.8.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4-3 One Bruker 17.8.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4-3 One Bruker 17.8.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4-3 One Bruker 17.8.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4-3 One Bruker 17.8.2010  13">
        <a:dk1>
          <a:srgbClr val="000000"/>
        </a:dk1>
        <a:lt1>
          <a:srgbClr val="FFFFFF"/>
        </a:lt1>
        <a:dk2>
          <a:srgbClr val="0071BC"/>
        </a:dk2>
        <a:lt2>
          <a:srgbClr val="748A96"/>
        </a:lt2>
        <a:accent1>
          <a:srgbClr val="D8E2E8"/>
        </a:accent1>
        <a:accent2>
          <a:srgbClr val="BACAD3"/>
        </a:accent2>
        <a:accent3>
          <a:srgbClr val="FFFFFF"/>
        </a:accent3>
        <a:accent4>
          <a:srgbClr val="000000"/>
        </a:accent4>
        <a:accent5>
          <a:srgbClr val="E9EEF2"/>
        </a:accent5>
        <a:accent6>
          <a:srgbClr val="A8B7BF"/>
        </a:accent6>
        <a:hlink>
          <a:srgbClr val="FF0000"/>
        </a:hlink>
        <a:folHlink>
          <a:srgbClr val="0071B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1489</Words>
  <Application>Microsoft Office PowerPoint</Application>
  <PresentationFormat>On-screen Show (4:3)</PresentationFormat>
  <Paragraphs>440</Paragraphs>
  <Slides>44</Slides>
  <Notes>12</Notes>
  <HiddenSlides>11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54" baseType="lpstr">
      <vt:lpstr>Arial</vt:lpstr>
      <vt:lpstr>Calibri</vt:lpstr>
      <vt:lpstr>Symbol</vt:lpstr>
      <vt:lpstr>Times New Roman</vt:lpstr>
      <vt:lpstr>Verdana</vt:lpstr>
      <vt:lpstr>Wingdings</vt:lpstr>
      <vt:lpstr>BNS_Bruker Template 4-3(SMALL)</vt:lpstr>
      <vt:lpstr>CorelDRAW</vt:lpstr>
      <vt:lpstr>Chart</vt:lpstr>
      <vt:lpstr>Equation</vt:lpstr>
      <vt:lpstr>Qualifying Surface and Device Performance Through Roughness Quantification Samuel.Lesko@bruker.com </vt:lpstr>
      <vt:lpstr>Welcome to the webinar</vt:lpstr>
      <vt:lpstr>What you will learn today</vt:lpstr>
      <vt:lpstr>PowerPoint Presentation</vt:lpstr>
      <vt:lpstr>Background Part from Bruker – Nano Surfaces division</vt:lpstr>
      <vt:lpstr>Roughness measurement Needs in Industry</vt:lpstr>
      <vt:lpstr>Roughness measurement Range</vt:lpstr>
      <vt:lpstr>Roughness measurement Profile vs. Area</vt:lpstr>
      <vt:lpstr>Roughness measurement Norms</vt:lpstr>
      <vt:lpstr>Roughness measurement Potential pitfalls</vt:lpstr>
      <vt:lpstr>PowerPoint Presentation</vt:lpstr>
      <vt:lpstr>Roughness measurement Which system to select?</vt:lpstr>
      <vt:lpstr>White Light Interferometry Principle</vt:lpstr>
      <vt:lpstr>White Light Interferometry Vertical resolution in all situations</vt:lpstr>
      <vt:lpstr>White Light Interferometry Large dynamic &amp; transfer function</vt:lpstr>
      <vt:lpstr>PowerPoint Presentation</vt:lpstr>
      <vt:lpstr>Roughness measurement Why Ra or Sa are not enough?</vt:lpstr>
      <vt:lpstr>PowerPoint Presentation</vt:lpstr>
      <vt:lpstr>GAR Strip Corrosion Measurements How top choose cut-off?</vt:lpstr>
      <vt:lpstr>Reflectivity efficiency Al coated mirror</vt:lpstr>
      <vt:lpstr>Reflectivity efficiency Al coated mirror</vt:lpstr>
      <vt:lpstr>Quantification of opacity Glass manufacturing</vt:lpstr>
      <vt:lpstr>Quantification of efficiency Solar Cell</vt:lpstr>
      <vt:lpstr>Entry qualification Cap for ultra-sound sensor </vt:lpstr>
      <vt:lpstr>Wear assessment Cylinder – Functional parameters</vt:lpstr>
      <vt:lpstr>Quantification of gloss Metal Belt ring</vt:lpstr>
      <vt:lpstr>Quantification of gloss Metal Belt ring</vt:lpstr>
      <vt:lpstr>Finding root cause of issue Brake vibration</vt:lpstr>
      <vt:lpstr>Predictive maintenance Sealing on rotating shaft </vt:lpstr>
      <vt:lpstr>Optimization of process 3D printing of PEEK material</vt:lpstr>
      <vt:lpstr>S areal roughness parameters Link with functionality</vt:lpstr>
      <vt:lpstr>Conclusion</vt:lpstr>
      <vt:lpstr>PowerPoint Presentation</vt:lpstr>
      <vt:lpstr>Sensor sensitivity When roughness is not enough</vt:lpstr>
      <vt:lpstr>Best Practices Roughness not always enough</vt:lpstr>
      <vt:lpstr>Std – Spatial S-Parameter cont.</vt:lpstr>
      <vt:lpstr>Machining Influence on Texture Example 3D Areal Images – NB Directionality</vt:lpstr>
      <vt:lpstr>S Parameters – Hybrid Parameters (Sdq, Ssc, Sdr)</vt:lpstr>
      <vt:lpstr>1D Roughness measurement On textured cylinder</vt:lpstr>
      <vt:lpstr>Reason for areal roughness</vt:lpstr>
      <vt:lpstr>Orthopedic – Mean Roughness Qualification of polishing process on knee prostheses</vt:lpstr>
      <vt:lpstr>Clutch &amp; coupler Bearing metrics Sbi, Sci, Svi</vt:lpstr>
      <vt:lpstr>Car boards Spotting the difference on large areas</vt:lpstr>
      <vt:lpstr>S parameters show how they are different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Lesko</dc:creator>
  <cp:lastModifiedBy>Lesko, Samuel</cp:lastModifiedBy>
  <cp:revision>148</cp:revision>
  <cp:lastPrinted>2011-05-27T23:41:11Z</cp:lastPrinted>
  <dcterms:created xsi:type="dcterms:W3CDTF">2013-10-14T07:17:43Z</dcterms:created>
  <dcterms:modified xsi:type="dcterms:W3CDTF">2019-06-20T13:47:54Z</dcterms:modified>
</cp:coreProperties>
</file>