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C800"/>
    <a:srgbClr val="00B050"/>
    <a:srgbClr val="008CEB"/>
    <a:srgbClr val="FF9300"/>
    <a:srgbClr val="333333"/>
    <a:srgbClr val="E5F1F8"/>
    <a:srgbClr val="FF0011"/>
    <a:srgbClr val="642864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3422" autoAdjust="0"/>
  </p:normalViewPr>
  <p:slideViewPr>
    <p:cSldViewPr snapToGrid="0" snapToObjects="1">
      <p:cViewPr varScale="1">
        <p:scale>
          <a:sx n="108" d="100"/>
          <a:sy n="108" d="100"/>
        </p:scale>
        <p:origin x="540" y="144"/>
      </p:cViewPr>
      <p:guideLst/>
    </p:cSldViewPr>
  </p:slideViewPr>
  <p:outlineViewPr>
    <p:cViewPr>
      <p:scale>
        <a:sx n="33" d="100"/>
        <a:sy n="33" d="100"/>
      </p:scale>
      <p:origin x="0" y="-29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4755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28BEE1-10BE-47C4-8229-CCC2F0A25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AF3E3-40AF-4C61-A142-12E30F3706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34BD2-07B8-4BBD-94D7-03CE30355193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E2E61-AF72-4B13-9489-C1D510AD2D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693C8-800F-490B-8D63-EFD99A8FC7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17E6C-C039-42CF-B508-AE5CFCF15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5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FC870-5C35-CE4B-83D3-8057BA866FE9}" type="datetimeFigureOut">
              <a:t>10/26/2023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C2FC-7A5B-8649-885C-3BE99FCEB2D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5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Acquisition details: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Animal Model: Bl6 mice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Anesthesia: Isoflurane 1%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chemeClr val="tx1"/>
                </a:solidFill>
              </a:rPr>
              <a:t>MR:</a:t>
            </a:r>
            <a:endParaRPr lang="en-US" sz="1200" b="1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</a:rPr>
              <a:t>System: </a:t>
            </a:r>
            <a:r>
              <a:rPr lang="en-US" sz="1200" b="0" dirty="0" err="1">
                <a:solidFill>
                  <a:schemeClr val="tx1"/>
                </a:solidFill>
              </a:rPr>
              <a:t>BioSpec</a:t>
            </a:r>
            <a:r>
              <a:rPr lang="en-US" sz="1200" b="0" dirty="0">
                <a:solidFill>
                  <a:schemeClr val="tx1"/>
                </a:solidFill>
              </a:rPr>
              <a:t> 30/18</a:t>
            </a:r>
          </a:p>
          <a:p>
            <a:r>
              <a:rPr lang="en-US" sz="1200" b="0" dirty="0">
                <a:solidFill>
                  <a:schemeClr val="tx1"/>
                </a:solidFill>
              </a:rPr>
              <a:t>Coils</a:t>
            </a:r>
            <a:r>
              <a:rPr lang="en-US" sz="1200" b="0" baseline="0" dirty="0">
                <a:solidFill>
                  <a:schemeClr val="tx1"/>
                </a:solidFill>
              </a:rPr>
              <a:t> used: </a:t>
            </a:r>
            <a:r>
              <a:rPr lang="en-US" sz="1200" dirty="0"/>
              <a:t>Circularly polarized 82 mm volume coil for transmission, mouse brain phased array coil for signal reception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Method: Single-shot DTI-EPI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Contrast agent: </a:t>
            </a:r>
            <a:r>
              <a:rPr lang="en-US" sz="1200" baseline="0" dirty="0" err="1">
                <a:solidFill>
                  <a:schemeClr val="tx1"/>
                </a:solidFill>
              </a:rPr>
              <a:t>Resovist</a:t>
            </a:r>
            <a:r>
              <a:rPr lang="en-US" sz="1200" baseline="30000" dirty="0">
                <a:solidFill>
                  <a:schemeClr val="tx1"/>
                </a:solidFill>
              </a:rPr>
              <a:t>®</a:t>
            </a:r>
            <a:r>
              <a:rPr lang="en-US" sz="1200" baseline="0" dirty="0">
                <a:solidFill>
                  <a:schemeClr val="tx1"/>
                </a:solidFill>
              </a:rPr>
              <a:t> 2µl/g body weight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TE/TR: 25/</a:t>
            </a:r>
            <a:r>
              <a:rPr lang="de-DE" sz="1200" dirty="0">
                <a:solidFill>
                  <a:schemeClr val="tx1"/>
                </a:solidFill>
              </a:rPr>
              <a:t>2300 </a:t>
            </a:r>
            <a:r>
              <a:rPr lang="de-DE" sz="1200" dirty="0" err="1">
                <a:solidFill>
                  <a:schemeClr val="tx1"/>
                </a:solidFill>
              </a:rPr>
              <a:t>ms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Resolution: (188 × 188) µm²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Slice Thickness:</a:t>
            </a:r>
            <a:r>
              <a:rPr lang="en-US" sz="1200" baseline="0" dirty="0">
                <a:solidFill>
                  <a:schemeClr val="tx1"/>
                </a:solidFill>
              </a:rPr>
              <a:t> 1 mm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Scan Time: 20 min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Comment: Minimal distortions, 240 diffusion directions, B = 650 mm/s</a:t>
            </a:r>
            <a:r>
              <a:rPr lang="en-US" sz="1200" baseline="30000" dirty="0">
                <a:solidFill>
                  <a:schemeClr val="tx1"/>
                </a:solidFill>
              </a:rPr>
              <a:t>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PET:</a:t>
            </a:r>
            <a:r>
              <a:rPr lang="en-US" sz="1200" b="1" baseline="0" dirty="0">
                <a:solidFill>
                  <a:schemeClr val="tx1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1"/>
                </a:solidFill>
              </a:rPr>
              <a:t>System: N.A.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chemeClr val="tx1"/>
                </a:solidFill>
              </a:rPr>
              <a:t>Tracer: N.A.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Activity: </a:t>
            </a:r>
            <a:r>
              <a:rPr lang="en-US" sz="1200" b="0" baseline="0" dirty="0">
                <a:solidFill>
                  <a:schemeClr val="tx1"/>
                </a:solidFill>
              </a:rPr>
              <a:t>N.A.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Resolution: </a:t>
            </a:r>
            <a:r>
              <a:rPr lang="en-US" sz="1200" b="0" baseline="0" dirty="0">
                <a:solidFill>
                  <a:schemeClr val="tx1"/>
                </a:solidFill>
              </a:rPr>
              <a:t>N.A.</a:t>
            </a:r>
            <a:endParaRPr lang="en-US" sz="120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Scan Time:  </a:t>
            </a:r>
            <a:r>
              <a:rPr lang="en-US" sz="1200" b="0" baseline="0" dirty="0">
                <a:solidFill>
                  <a:schemeClr val="tx1"/>
                </a:solidFill>
              </a:rPr>
              <a:t>N.A.</a:t>
            </a:r>
            <a:endParaRPr lang="en-US" sz="1200" baseline="0" dirty="0">
              <a:solidFill>
                <a:schemeClr val="tx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tx1"/>
                </a:solidFill>
              </a:rPr>
              <a:t>Comment: </a:t>
            </a:r>
            <a:r>
              <a:rPr lang="en-US" sz="1200" b="0" baseline="0" dirty="0">
                <a:solidFill>
                  <a:schemeClr val="tx1"/>
                </a:solidFill>
              </a:rPr>
              <a:t>N.A.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CC2FC-7A5B-8649-885C-3BE99FCEB2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apez 1">
            <a:extLst>
              <a:ext uri="{FF2B5EF4-FFF2-40B4-BE49-F238E27FC236}">
                <a16:creationId xmlns:a16="http://schemas.microsoft.com/office/drawing/2014/main" id="{E26247D5-7FB8-3249-9F5E-7D09FAEF23E9}"/>
              </a:ext>
            </a:extLst>
          </p:cNvPr>
          <p:cNvSpPr/>
          <p:nvPr userDrawn="1"/>
        </p:nvSpPr>
        <p:spPr>
          <a:xfrm>
            <a:off x="0" y="6382800"/>
            <a:ext cx="12192000" cy="478813"/>
          </a:xfrm>
          <a:custGeom>
            <a:avLst/>
            <a:gdLst>
              <a:gd name="connsiteX0" fmla="*/ 0 w 12192000"/>
              <a:gd name="connsiteY0" fmla="*/ 512762 h 512762"/>
              <a:gd name="connsiteX1" fmla="*/ 128191 w 12192000"/>
              <a:gd name="connsiteY1" fmla="*/ 0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2000"/>
              <a:gd name="connsiteY0" fmla="*/ 512762 h 512762"/>
              <a:gd name="connsiteX1" fmla="*/ 3201 w 12192000"/>
              <a:gd name="connsiteY1" fmla="*/ 256559 h 512762"/>
              <a:gd name="connsiteX2" fmla="*/ 12063810 w 12192000"/>
              <a:gd name="connsiteY2" fmla="*/ 0 h 512762"/>
              <a:gd name="connsiteX3" fmla="*/ 12192000 w 12192000"/>
              <a:gd name="connsiteY3" fmla="*/ 512762 h 512762"/>
              <a:gd name="connsiteX4" fmla="*/ 0 w 12192000"/>
              <a:gd name="connsiteY4" fmla="*/ 512762 h 512762"/>
              <a:gd name="connsiteX0" fmla="*/ 0 w 12195378"/>
              <a:gd name="connsiteY0" fmla="*/ 512762 h 512762"/>
              <a:gd name="connsiteX1" fmla="*/ 3201 w 12195378"/>
              <a:gd name="connsiteY1" fmla="*/ 256559 h 512762"/>
              <a:gd name="connsiteX2" fmla="*/ 12195378 w 12195378"/>
              <a:gd name="connsiteY2" fmla="*/ 0 h 512762"/>
              <a:gd name="connsiteX3" fmla="*/ 12192000 w 12195378"/>
              <a:gd name="connsiteY3" fmla="*/ 512762 h 512762"/>
              <a:gd name="connsiteX4" fmla="*/ 0 w 12195378"/>
              <a:gd name="connsiteY4" fmla="*/ 512762 h 512762"/>
              <a:gd name="connsiteX0" fmla="*/ 0 w 12208020"/>
              <a:gd name="connsiteY0" fmla="*/ 479051 h 479051"/>
              <a:gd name="connsiteX1" fmla="*/ 3201 w 12208020"/>
              <a:gd name="connsiteY1" fmla="*/ 222848 h 479051"/>
              <a:gd name="connsiteX2" fmla="*/ 12208020 w 12208020"/>
              <a:gd name="connsiteY2" fmla="*/ 0 h 479051"/>
              <a:gd name="connsiteX3" fmla="*/ 12192000 w 12208020"/>
              <a:gd name="connsiteY3" fmla="*/ 479051 h 479051"/>
              <a:gd name="connsiteX4" fmla="*/ 0 w 12208020"/>
              <a:gd name="connsiteY4" fmla="*/ 479051 h 479051"/>
              <a:gd name="connsiteX0" fmla="*/ 0 w 12195378"/>
              <a:gd name="connsiteY0" fmla="*/ 491692 h 491692"/>
              <a:gd name="connsiteX1" fmla="*/ 3201 w 12195378"/>
              <a:gd name="connsiteY1" fmla="*/ 235489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7415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0 w 12195378"/>
              <a:gd name="connsiteY0" fmla="*/ 491692 h 491692"/>
              <a:gd name="connsiteX1" fmla="*/ 3201 w 12195378"/>
              <a:gd name="connsiteY1" fmla="*/ 205993 h 491692"/>
              <a:gd name="connsiteX2" fmla="*/ 12195378 w 12195378"/>
              <a:gd name="connsiteY2" fmla="*/ 0 h 491692"/>
              <a:gd name="connsiteX3" fmla="*/ 12192000 w 12195378"/>
              <a:gd name="connsiteY3" fmla="*/ 491692 h 491692"/>
              <a:gd name="connsiteX4" fmla="*/ 0 w 12195378"/>
              <a:gd name="connsiteY4" fmla="*/ 491692 h 491692"/>
              <a:gd name="connsiteX0" fmla="*/ 5227 w 12192177"/>
              <a:gd name="connsiteY0" fmla="*/ 491692 h 491692"/>
              <a:gd name="connsiteX1" fmla="*/ 0 w 12192177"/>
              <a:gd name="connsiteY1" fmla="*/ 205993 h 491692"/>
              <a:gd name="connsiteX2" fmla="*/ 12192177 w 12192177"/>
              <a:gd name="connsiteY2" fmla="*/ 0 h 491692"/>
              <a:gd name="connsiteX3" fmla="*/ 12188799 w 12192177"/>
              <a:gd name="connsiteY3" fmla="*/ 491692 h 491692"/>
              <a:gd name="connsiteX4" fmla="*/ 5227 w 12192177"/>
              <a:gd name="connsiteY4" fmla="*/ 491692 h 491692"/>
              <a:gd name="connsiteX0" fmla="*/ 5227 w 12192177"/>
              <a:gd name="connsiteY0" fmla="*/ 491692 h 494911"/>
              <a:gd name="connsiteX1" fmla="*/ 0 w 12192177"/>
              <a:gd name="connsiteY1" fmla="*/ 205993 h 494911"/>
              <a:gd name="connsiteX2" fmla="*/ 12192177 w 12192177"/>
              <a:gd name="connsiteY2" fmla="*/ 0 h 494911"/>
              <a:gd name="connsiteX3" fmla="*/ 12192019 w 12192177"/>
              <a:gd name="connsiteY3" fmla="*/ 494911 h 494911"/>
              <a:gd name="connsiteX4" fmla="*/ 5227 w 12192177"/>
              <a:gd name="connsiteY4" fmla="*/ 491692 h 494911"/>
              <a:gd name="connsiteX0" fmla="*/ 5227 w 12192177"/>
              <a:gd name="connsiteY0" fmla="*/ 475594 h 478813"/>
              <a:gd name="connsiteX1" fmla="*/ 0 w 12192177"/>
              <a:gd name="connsiteY1" fmla="*/ 189895 h 478813"/>
              <a:gd name="connsiteX2" fmla="*/ 12192177 w 12192177"/>
              <a:gd name="connsiteY2" fmla="*/ 0 h 478813"/>
              <a:gd name="connsiteX3" fmla="*/ 12192019 w 12192177"/>
              <a:gd name="connsiteY3" fmla="*/ 478813 h 478813"/>
              <a:gd name="connsiteX4" fmla="*/ 5227 w 12192177"/>
              <a:gd name="connsiteY4" fmla="*/ 475594 h 478813"/>
              <a:gd name="connsiteX0" fmla="*/ 22287 w 12209237"/>
              <a:gd name="connsiteY0" fmla="*/ 475594 h 478813"/>
              <a:gd name="connsiteX1" fmla="*/ 0 w 12209237"/>
              <a:gd name="connsiteY1" fmla="*/ 220603 h 478813"/>
              <a:gd name="connsiteX2" fmla="*/ 12209237 w 12209237"/>
              <a:gd name="connsiteY2" fmla="*/ 0 h 478813"/>
              <a:gd name="connsiteX3" fmla="*/ 12209079 w 12209237"/>
              <a:gd name="connsiteY3" fmla="*/ 478813 h 478813"/>
              <a:gd name="connsiteX4" fmla="*/ 22287 w 12209237"/>
              <a:gd name="connsiteY4" fmla="*/ 475594 h 478813"/>
              <a:gd name="connsiteX0" fmla="*/ 1815 w 12188765"/>
              <a:gd name="connsiteY0" fmla="*/ 475594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1815 w 12188765"/>
              <a:gd name="connsiteY4" fmla="*/ 475594 h 478813"/>
              <a:gd name="connsiteX0" fmla="*/ 369 w 12190731"/>
              <a:gd name="connsiteY0" fmla="*/ 479006 h 479006"/>
              <a:gd name="connsiteX1" fmla="*/ 1966 w 12190731"/>
              <a:gd name="connsiteY1" fmla="*/ 183072 h 479006"/>
              <a:gd name="connsiteX2" fmla="*/ 12190731 w 12190731"/>
              <a:gd name="connsiteY2" fmla="*/ 0 h 479006"/>
              <a:gd name="connsiteX3" fmla="*/ 12190573 w 12190731"/>
              <a:gd name="connsiteY3" fmla="*/ 478813 h 479006"/>
              <a:gd name="connsiteX4" fmla="*/ 369 w 12190731"/>
              <a:gd name="connsiteY4" fmla="*/ 479006 h 479006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59818 w 12188765"/>
              <a:gd name="connsiteY0" fmla="*/ 438063 h 478813"/>
              <a:gd name="connsiteX1" fmla="*/ 0 w 12188765"/>
              <a:gd name="connsiteY1" fmla="*/ 183072 h 478813"/>
              <a:gd name="connsiteX2" fmla="*/ 12188765 w 12188765"/>
              <a:gd name="connsiteY2" fmla="*/ 0 h 478813"/>
              <a:gd name="connsiteX3" fmla="*/ 12188607 w 12188765"/>
              <a:gd name="connsiteY3" fmla="*/ 478813 h 478813"/>
              <a:gd name="connsiteX4" fmla="*/ 59818 w 12188765"/>
              <a:gd name="connsiteY4" fmla="*/ 438063 h 478813"/>
              <a:gd name="connsiteX0" fmla="*/ 0 w 12190362"/>
              <a:gd name="connsiteY0" fmla="*/ 475594 h 478813"/>
              <a:gd name="connsiteX1" fmla="*/ 1597 w 12190362"/>
              <a:gd name="connsiteY1" fmla="*/ 183072 h 478813"/>
              <a:gd name="connsiteX2" fmla="*/ 12190362 w 12190362"/>
              <a:gd name="connsiteY2" fmla="*/ 0 h 478813"/>
              <a:gd name="connsiteX3" fmla="*/ 12190204 w 12190362"/>
              <a:gd name="connsiteY3" fmla="*/ 478813 h 478813"/>
              <a:gd name="connsiteX4" fmla="*/ 0 w 12190362"/>
              <a:gd name="connsiteY4" fmla="*/ 475594 h 4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0362" h="478813">
                <a:moveTo>
                  <a:pt x="0" y="475594"/>
                </a:moveTo>
                <a:cubicBezTo>
                  <a:pt x="1670" y="482720"/>
                  <a:pt x="3339" y="278305"/>
                  <a:pt x="1597" y="183072"/>
                </a:cubicBezTo>
                <a:lnTo>
                  <a:pt x="12190362" y="0"/>
                </a:lnTo>
                <a:cubicBezTo>
                  <a:pt x="12190309" y="164970"/>
                  <a:pt x="12190257" y="313843"/>
                  <a:pt x="12190204" y="478813"/>
                </a:cubicBezTo>
                <a:lnTo>
                  <a:pt x="0" y="4755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Textfeld 28">
            <a:extLst>
              <a:ext uri="{FF2B5EF4-FFF2-40B4-BE49-F238E27FC236}">
                <a16:creationId xmlns:a16="http://schemas.microsoft.com/office/drawing/2014/main" id="{5BDAF4E6-6D68-44C5-BABA-E376DEA65436}"/>
              </a:ext>
            </a:extLst>
          </p:cNvPr>
          <p:cNvSpPr txBox="1"/>
          <p:nvPr userDrawn="1"/>
        </p:nvSpPr>
        <p:spPr>
          <a:xfrm>
            <a:off x="515939" y="6611938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</a:t>
            </a:r>
            <a:r>
              <a:rPr lang="de-DE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2021</a:t>
            </a:r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 Bruker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EC394D-0BE0-47C1-B088-32253B16C9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11160124" cy="4608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B4FD5F9F-E446-4BF5-A57D-6634A5E8E1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9" y="296863"/>
            <a:ext cx="9420224" cy="134652"/>
          </a:xfrm>
          <a:noFill/>
        </p:spPr>
        <p:txBody>
          <a:bodyPr wrap="square" lIns="0" tIns="0" rIns="0" bIns="0">
            <a:spAutoFit/>
          </a:bodyPr>
          <a:lstStyle>
            <a:lvl1pPr marL="0" indent="0" fontAlgn="t">
              <a:lnSpc>
                <a:spcPts val="1000"/>
              </a:lnSpc>
              <a:spcAft>
                <a:spcPts val="0"/>
              </a:spcAft>
              <a:buNone/>
              <a:defRPr sz="1000" b="1" i="0" cap="all" spc="100" baseline="0">
                <a:solidFill>
                  <a:schemeClr val="accent2"/>
                </a:solidFill>
                <a:latin typeface="+mj-lt"/>
                <a:ea typeface="Roboto" panose="02000000000000000000" pitchFamily="2" charset="0"/>
              </a:defRPr>
            </a:lvl1pPr>
            <a:lvl2pPr marL="1809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2pPr>
            <a:lvl3pPr marL="361950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3pPr>
            <a:lvl4pPr marL="54292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4pPr>
            <a:lvl5pPr marL="714375" indent="0" fontAlgn="t">
              <a:lnSpc>
                <a:spcPts val="1740"/>
              </a:lnSpc>
              <a:spcAft>
                <a:spcPts val="0"/>
              </a:spcAft>
              <a:buNone/>
              <a:defRPr cap="all" spc="-2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 dirty="0"/>
              <a:t>Click to edit single line subtitle with a maximum of approx. 100 characters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024D9C6-40E1-456A-B101-0BF21E6F2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 dirty="0"/>
              <a:t>Click to edit Master title with a maximum of </a:t>
            </a:r>
            <a:br>
              <a:rPr lang="en-US" noProof="0" dirty="0"/>
            </a:br>
            <a:r>
              <a:rPr lang="en-US" noProof="0" dirty="0"/>
              <a:t>approx. 120 characters in maximum two lines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4D561DC7-9D7E-42B5-AABC-F2E4DE6D0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45DFB67C-9E9C-4FA3-8695-6573ACA3FAB4}" type="datetime3">
              <a:rPr lang="en-US" smtClean="0"/>
              <a:t>26 October 2023</a:t>
            </a:fld>
            <a:endParaRPr lang="en-US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8D179A22-84DE-48B9-A6F3-2FD253802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42DD11-34F0-4F17-9686-91A71154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51338" y="6611112"/>
            <a:ext cx="5925232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Innovation with Integrity</a:t>
            </a:r>
            <a:endParaRPr lang="en-US" dirty="0"/>
          </a:p>
        </p:txBody>
      </p:sp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2118FAC5-CBCA-4A0D-9F92-EE7E9554AB85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8A58CA00-3E74-40A0-8C85-A260E9F56618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25048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5AF049-1A04-0B41-8C7F-8ECF3DCC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505635"/>
            <a:ext cx="9420225" cy="664797"/>
          </a:xfrm>
          <a:prstGeom prst="rect">
            <a:avLst/>
          </a:prstGeom>
        </p:spPr>
        <p:txBody>
          <a:bodyPr vert="horz" wrap="square" lIns="0" tIns="0" rIns="180000" bIns="0" rtlCol="0" anchor="b" anchorCtr="0"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34078C-7FBC-B64A-8960-73EC40F6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592263"/>
            <a:ext cx="11160125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3D3178-EEA7-F14F-B445-AD3445D8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0579" y="6611112"/>
            <a:ext cx="979694" cy="1280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374986E0-780B-4F44-AF32-243FFC761C51}" type="datetime3">
              <a:rPr lang="en-US" smtClean="0"/>
              <a:t>26 October 2023</a:t>
            </a:fld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71455-7B1E-974E-97CF-D882DA2F5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280" y="6611112"/>
            <a:ext cx="291782" cy="12801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A520213A-032B-FE42-940A-86A4C9AC44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83C45-15EC-4BBF-9A77-FB4959B0C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54850" y="6611112"/>
            <a:ext cx="3221720" cy="128016"/>
          </a:xfrm>
          <a:prstGeom prst="rect">
            <a:avLst/>
          </a:prstGeom>
        </p:spPr>
        <p:txBody>
          <a:bodyPr vert="horz" lIns="0" tIns="0" rIns="45720" bIns="0" rtlCol="0" anchor="t"/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Innovation with Integrity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3422AC0-9F04-4E2E-BF0C-1F2949B8376E}"/>
              </a:ext>
            </a:extLst>
          </p:cNvPr>
          <p:cNvSpPr txBox="1">
            <a:spLocks/>
          </p:cNvSpPr>
          <p:nvPr userDrawn="1"/>
        </p:nvSpPr>
        <p:spPr>
          <a:xfrm>
            <a:off x="11320272" y="6608530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sp>
        <p:nvSpPr>
          <p:cNvPr id="25" name="Textfeld 28">
            <a:extLst>
              <a:ext uri="{FF2B5EF4-FFF2-40B4-BE49-F238E27FC236}">
                <a16:creationId xmlns:a16="http://schemas.microsoft.com/office/drawing/2014/main" id="{A148E23E-C311-4D87-84E1-1D714023A921}"/>
              </a:ext>
            </a:extLst>
          </p:cNvPr>
          <p:cNvSpPr txBox="1"/>
          <p:nvPr userDrawn="1"/>
        </p:nvSpPr>
        <p:spPr>
          <a:xfrm>
            <a:off x="515939" y="6611112"/>
            <a:ext cx="3484562" cy="128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noProof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© 2021 Bruker</a:t>
            </a:r>
          </a:p>
        </p:txBody>
      </p:sp>
      <p:cxnSp>
        <p:nvCxnSpPr>
          <p:cNvPr id="29" name="Gerade Verbindung 6">
            <a:extLst>
              <a:ext uri="{FF2B5EF4-FFF2-40B4-BE49-F238E27FC236}">
                <a16:creationId xmlns:a16="http://schemas.microsoft.com/office/drawing/2014/main" id="{E567DDE8-77D0-4CAF-9CE9-9A6C18F6B438}"/>
              </a:ext>
            </a:extLst>
          </p:cNvPr>
          <p:cNvCxnSpPr>
            <a:cxnSpLocks/>
          </p:cNvCxnSpPr>
          <p:nvPr userDrawn="1"/>
        </p:nvCxnSpPr>
        <p:spPr>
          <a:xfrm flipH="1">
            <a:off x="515938" y="1304925"/>
            <a:ext cx="720000" cy="0"/>
          </a:xfrm>
          <a:prstGeom prst="line">
            <a:avLst/>
          </a:prstGeom>
          <a:ln w="19050">
            <a:solidFill>
              <a:srgbClr val="008C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BB12B7C-65D0-4ED1-8456-60928FF555D7}"/>
              </a:ext>
            </a:extLst>
          </p:cNvPr>
          <p:cNvSpPr txBox="1">
            <a:spLocks/>
          </p:cNvSpPr>
          <p:nvPr userDrawn="1"/>
        </p:nvSpPr>
        <p:spPr>
          <a:xfrm>
            <a:off x="10276570" y="6611112"/>
            <a:ext cx="64008" cy="16033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0" dirty="0">
                <a:latin typeface="+mj-lt"/>
              </a:rPr>
              <a:t>|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1A1FC15-6479-46C9-8993-2DBF8717FF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3407" y="301339"/>
            <a:ext cx="941924" cy="502920"/>
          </a:xfrm>
          <a:prstGeom prst="rect">
            <a:avLst/>
          </a:prstGeom>
        </p:spPr>
      </p:pic>
      <p:sp>
        <p:nvSpPr>
          <p:cNvPr id="7" name="MSIPCMContentMarking" descr="{&quot;HashCode&quot;:-527952489,&quot;Placement&quot;:&quot;Footer&quot;,&quot;Top&quot;:522.0343,&quot;Left&quot;:436.052979,&quot;SlideWidth&quot;:960,&quot;SlideHeight&quot;:540}">
            <a:extLst>
              <a:ext uri="{FF2B5EF4-FFF2-40B4-BE49-F238E27FC236}">
                <a16:creationId xmlns:a16="http://schemas.microsoft.com/office/drawing/2014/main" id="{B09E0EDC-C9EA-45CD-9319-80A7B0B4F242}"/>
              </a:ext>
            </a:extLst>
          </p:cNvPr>
          <p:cNvSpPr txBox="1"/>
          <p:nvPr userDrawn="1"/>
        </p:nvSpPr>
        <p:spPr>
          <a:xfrm>
            <a:off x="5537873" y="6629836"/>
            <a:ext cx="1116254" cy="228163"/>
          </a:xfrm>
          <a:prstGeom prst="rect">
            <a:avLst/>
          </a:prstGeom>
        </p:spPr>
        <p:txBody>
          <a:bodyPr vert="horz" wrap="square" lIns="0" tIns="0" rIns="0" bIns="0" rtlCol="0" anchor="ctr" anchorCtr="1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-Bruker Confidential-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400" b="1" kern="1200" dirty="0">
          <a:solidFill>
            <a:schemeClr val="tx1"/>
          </a:solidFill>
          <a:latin typeface="+mj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Roboto Light" charset="0"/>
          <a:cs typeface="Roboto Light" charset="0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lang="de-DE" sz="1800" b="0" i="0" kern="1200" dirty="0" smtClean="0">
          <a:solidFill>
            <a:schemeClr val="tx1"/>
          </a:solidFill>
          <a:latin typeface="+mn-lt"/>
          <a:ea typeface="Roboto Light" charset="0"/>
          <a:cs typeface="Roboto Light" charset="0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Source Sans Pro Light" panose="020B04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87" userDrawn="1">
          <p15:clr>
            <a:srgbClr val="A4A3A4"/>
          </p15:clr>
        </p15:guide>
        <p15:guide id="4" pos="325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2741" userDrawn="1">
          <p15:clr>
            <a:srgbClr val="A4A3A4"/>
          </p15:clr>
        </p15:guide>
        <p15:guide id="9" pos="4935" userDrawn="1">
          <p15:clr>
            <a:srgbClr val="A4A3A4"/>
          </p15:clr>
        </p15:guide>
        <p15:guide id="10" pos="5160" userDrawn="1">
          <p15:clr>
            <a:srgbClr val="A4A3A4"/>
          </p15:clr>
        </p15:guide>
        <p15:guide id="11" pos="2520" userDrawn="1">
          <p15:clr>
            <a:srgbClr val="A4A3A4"/>
          </p15:clr>
        </p15:guide>
        <p15:guide id="12" orient="horz" pos="822" userDrawn="1">
          <p15:clr>
            <a:srgbClr val="A4A3A4"/>
          </p15:clr>
        </p15:guide>
        <p15:guide id="13" orient="horz" pos="2273" userDrawn="1">
          <p15:clr>
            <a:srgbClr val="A4A3A4"/>
          </p15:clr>
        </p15:guide>
        <p15:guide id="14" orient="horz" pos="1003" userDrawn="1">
          <p15:clr>
            <a:srgbClr val="A4A3A4"/>
          </p15:clr>
        </p15:guide>
        <p15:guide id="15" orient="horz" pos="2047" userDrawn="1">
          <p15:clr>
            <a:srgbClr val="A4A3A4"/>
          </p15:clr>
        </p15:guide>
        <p15:guide id="16" orient="horz" pos="3906" userDrawn="1">
          <p15:clr>
            <a:srgbClr val="A4A3A4"/>
          </p15:clr>
        </p15:guide>
        <p15:guide id="17" orient="horz" pos="4020" userDrawn="1">
          <p15:clr>
            <a:srgbClr val="A4A3A4"/>
          </p15:clr>
        </p15:guide>
        <p15:guide id="18" orient="horz" pos="4133" userDrawn="1">
          <p15:clr>
            <a:srgbClr val="A4A3A4"/>
          </p15:clr>
        </p15:guide>
        <p15:guide id="20" pos="625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D01D4C-0459-4E1A-B844-E162DF351C8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4014872" cy="4608140"/>
          </a:xfrm>
        </p:spPr>
        <p:txBody>
          <a:bodyPr/>
          <a:lstStyle/>
          <a:p>
            <a:r>
              <a:rPr lang="en-US" sz="1400" dirty="0"/>
              <a:t>[Purpose (Why?)]</a:t>
            </a:r>
          </a:p>
          <a:p>
            <a:r>
              <a:rPr lang="en-US" sz="1400" dirty="0"/>
              <a:t>[Methods 1]</a:t>
            </a:r>
          </a:p>
          <a:p>
            <a:r>
              <a:rPr lang="en-US" sz="1400" dirty="0"/>
              <a:t>[Methods 2]</a:t>
            </a:r>
          </a:p>
          <a:p>
            <a:r>
              <a:rPr lang="en-US" sz="1400" dirty="0"/>
              <a:t>[Outcome 1]</a:t>
            </a:r>
          </a:p>
          <a:p>
            <a:r>
              <a:rPr lang="en-US" sz="1400" dirty="0"/>
              <a:t>[Relevance/Perspective]</a:t>
            </a:r>
          </a:p>
          <a:p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76B35A-0472-4B33-8489-3C1EFFDCE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Bruker MRI Award 2024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EAAAD-C0B9-416C-9F1B-A370A8F3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05635"/>
            <a:ext cx="9420225" cy="664797"/>
          </a:xfrm>
        </p:spPr>
        <p:txBody>
          <a:bodyPr/>
          <a:lstStyle/>
          <a:p>
            <a:r>
              <a:rPr lang="en-US" dirty="0"/>
              <a:t>[Title]</a:t>
            </a:r>
            <a:br>
              <a:rPr lang="en-US" dirty="0"/>
            </a:br>
            <a:r>
              <a:rPr lang="en-US" dirty="0"/>
              <a:t>[Optional subtitle]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30F6E-D541-4DB4-997D-4DAC21A2F153}"/>
              </a:ext>
            </a:extLst>
          </p:cNvPr>
          <p:cNvSpPr txBox="1"/>
          <p:nvPr/>
        </p:nvSpPr>
        <p:spPr>
          <a:xfrm>
            <a:off x="515938" y="5715169"/>
            <a:ext cx="41716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Courtesy:  [Authors], [Institute], [Country]</a:t>
            </a:r>
          </a:p>
          <a:p>
            <a:r>
              <a:rPr lang="en-US" sz="1050" dirty="0"/>
              <a:t>[Optional: Reference: paper/abstract reference]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353C5B-AB64-40B5-B956-EDC499995840}"/>
              </a:ext>
            </a:extLst>
          </p:cNvPr>
          <p:cNvGrpSpPr/>
          <p:nvPr/>
        </p:nvGrpSpPr>
        <p:grpSpPr>
          <a:xfrm>
            <a:off x="4746705" y="1592635"/>
            <a:ext cx="6889590" cy="4653000"/>
            <a:chOff x="4767360" y="1623914"/>
            <a:chExt cx="7336781" cy="4955018"/>
          </a:xfrm>
        </p:grpSpPr>
        <p:sp>
          <p:nvSpPr>
            <p:cNvPr id="11" name="Abgerundetes Rechteck 2">
              <a:extLst>
                <a:ext uri="{FF2B5EF4-FFF2-40B4-BE49-F238E27FC236}">
                  <a16:creationId xmlns:a16="http://schemas.microsoft.com/office/drawing/2014/main" id="{260596B8-0E5F-4D7C-995E-B31A2BE8F4DA}"/>
                </a:ext>
              </a:extLst>
            </p:cNvPr>
            <p:cNvSpPr/>
            <p:nvPr/>
          </p:nvSpPr>
          <p:spPr bwMode="auto">
            <a:xfrm>
              <a:off x="4767360" y="1623914"/>
              <a:ext cx="7336781" cy="495501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pic>
          <p:nvPicPr>
            <p:cNvPr id="12" name="Picture 2" descr="H:\My Documents\2014_Bruker\C_Documents_backup\PS\PS_Prag_Mark_Projects\PS_Support\ESMRMB\SL5.png">
              <a:extLst>
                <a:ext uri="{FF2B5EF4-FFF2-40B4-BE49-F238E27FC236}">
                  <a16:creationId xmlns:a16="http://schemas.microsoft.com/office/drawing/2014/main" id="{E5F53297-0E48-4C1F-9A20-63BC1AA6C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819" y="1979745"/>
              <a:ext cx="3117392" cy="192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H:\My Documents\2014_Bruker\C_Documents_backup\PS\PS_Prag_Mark_Projects\PS_Support\ESMRMB\SL4.png">
              <a:extLst>
                <a:ext uri="{FF2B5EF4-FFF2-40B4-BE49-F238E27FC236}">
                  <a16:creationId xmlns:a16="http://schemas.microsoft.com/office/drawing/2014/main" id="{446BD106-7588-4259-9F00-8D216E569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961" y="1877501"/>
              <a:ext cx="3517040" cy="21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:\My Documents\2014_Bruker\C_Documents_backup\PS\PS_Prag_Mark_Projects\PS_Support\ESMRMB\SL3.png">
              <a:extLst>
                <a:ext uri="{FF2B5EF4-FFF2-40B4-BE49-F238E27FC236}">
                  <a16:creationId xmlns:a16="http://schemas.microsoft.com/office/drawing/2014/main" id="{58629697-556A-4E05-92A6-C51D9AD46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528" y="4162523"/>
              <a:ext cx="3273160" cy="203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H:\My Documents\2014_Bruker\C_Documents_backup\PS\PS_Prag_Mark_Projects\PS_Support\ESMRMB\SL1.png">
              <a:extLst>
                <a:ext uri="{FF2B5EF4-FFF2-40B4-BE49-F238E27FC236}">
                  <a16:creationId xmlns:a16="http://schemas.microsoft.com/office/drawing/2014/main" id="{1B4915AC-3967-4830-B208-493C9690C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9" y="4293427"/>
              <a:ext cx="3401982" cy="1907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51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D01D4C-0459-4E1A-B844-E162DF351C8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5939" y="1592635"/>
            <a:ext cx="4117376" cy="4608140"/>
          </a:xfrm>
        </p:spPr>
        <p:txBody>
          <a:bodyPr/>
          <a:lstStyle/>
          <a:p>
            <a:r>
              <a:rPr lang="en-US" sz="1400" dirty="0"/>
              <a:t>Does DTI allow us to determine the early onset of Alzheimer's Disease (AD)?</a:t>
            </a:r>
          </a:p>
          <a:p>
            <a:r>
              <a:rPr lang="en-US" sz="1400" dirty="0"/>
              <a:t>Mouse brains were examined using EPI-DTI at 3T</a:t>
            </a:r>
          </a:p>
          <a:p>
            <a:r>
              <a:rPr lang="en-US" sz="1400" dirty="0"/>
              <a:t>A group of 10 AD mice was compared to 10 controls</a:t>
            </a:r>
          </a:p>
          <a:p>
            <a:r>
              <a:rPr lang="en-US" sz="1400" dirty="0"/>
              <a:t>AD could be detected via structural connectivity as early as week 2 in newborns </a:t>
            </a:r>
          </a:p>
          <a:p>
            <a:r>
              <a:rPr lang="en-US" sz="1400" dirty="0"/>
              <a:t>Structural connectivity proves to be an excellent AD detection and allows earlier detection than conventional methods </a:t>
            </a:r>
          </a:p>
          <a:p>
            <a:endParaRPr lang="en-US" sz="1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76B35A-0472-4B33-8489-3C1EFFDCE7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939" y="296863"/>
            <a:ext cx="9420224" cy="262892"/>
          </a:xfrm>
        </p:spPr>
        <p:txBody>
          <a:bodyPr/>
          <a:lstStyle/>
          <a:p>
            <a:r>
              <a:rPr lang="en-US" dirty="0"/>
              <a:t>Bruker MRI </a:t>
            </a:r>
            <a:r>
              <a:rPr lang="en-US"/>
              <a:t>Award 2024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5EAAAD-C0B9-416C-9F1B-A370A8F3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05635"/>
            <a:ext cx="9420225" cy="664797"/>
          </a:xfrm>
        </p:spPr>
        <p:txBody>
          <a:bodyPr/>
          <a:lstStyle/>
          <a:p>
            <a:r>
              <a:rPr lang="en-US" dirty="0"/>
              <a:t>Early Detection of Alzheimer's Disease in Mice </a:t>
            </a:r>
            <a:br>
              <a:rPr lang="en-US" dirty="0"/>
            </a:br>
            <a:r>
              <a:rPr lang="en-US" dirty="0"/>
              <a:t>Structural Connectivity as a Biomarker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30F6E-D541-4DB4-997D-4DAC21A2F153}"/>
              </a:ext>
            </a:extLst>
          </p:cNvPr>
          <p:cNvSpPr txBox="1"/>
          <p:nvPr/>
        </p:nvSpPr>
        <p:spPr>
          <a:xfrm>
            <a:off x="515937" y="5845525"/>
            <a:ext cx="4393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Courtesy:  Dr. X, Preclinical Imaging Center, University of Ettlingen, Germany</a:t>
            </a:r>
            <a:br>
              <a:rPr lang="en-US" sz="1000" dirty="0"/>
            </a:br>
            <a:r>
              <a:rPr lang="en-US" sz="1000" dirty="0"/>
              <a:t>Reference: X et al., MRM 2018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353C5B-AB64-40B5-B956-EDC499995840}"/>
              </a:ext>
            </a:extLst>
          </p:cNvPr>
          <p:cNvGrpSpPr/>
          <p:nvPr/>
        </p:nvGrpSpPr>
        <p:grpSpPr>
          <a:xfrm>
            <a:off x="4746705" y="1592635"/>
            <a:ext cx="6889590" cy="4653000"/>
            <a:chOff x="4767360" y="1623914"/>
            <a:chExt cx="7336781" cy="4955018"/>
          </a:xfrm>
        </p:grpSpPr>
        <p:sp>
          <p:nvSpPr>
            <p:cNvPr id="11" name="Abgerundetes Rechteck 2">
              <a:extLst>
                <a:ext uri="{FF2B5EF4-FFF2-40B4-BE49-F238E27FC236}">
                  <a16:creationId xmlns:a16="http://schemas.microsoft.com/office/drawing/2014/main" id="{260596B8-0E5F-4D7C-995E-B31A2BE8F4DA}"/>
                </a:ext>
              </a:extLst>
            </p:cNvPr>
            <p:cNvSpPr/>
            <p:nvPr/>
          </p:nvSpPr>
          <p:spPr bwMode="auto">
            <a:xfrm>
              <a:off x="4767360" y="1623914"/>
              <a:ext cx="7336781" cy="495501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80" charset="-128"/>
              </a:endParaRPr>
            </a:p>
          </p:txBody>
        </p:sp>
        <p:pic>
          <p:nvPicPr>
            <p:cNvPr id="12" name="Picture 2" descr="H:\My Documents\2014_Bruker\C_Documents_backup\PS\PS_Prag_Mark_Projects\PS_Support\ESMRMB\SL5.png">
              <a:extLst>
                <a:ext uri="{FF2B5EF4-FFF2-40B4-BE49-F238E27FC236}">
                  <a16:creationId xmlns:a16="http://schemas.microsoft.com/office/drawing/2014/main" id="{E5F53297-0E48-4C1F-9A20-63BC1AA6C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8819" y="1979745"/>
              <a:ext cx="3117392" cy="192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H:\My Documents\2014_Bruker\C_Documents_backup\PS\PS_Prag_Mark_Projects\PS_Support\ESMRMB\SL4.png">
              <a:extLst>
                <a:ext uri="{FF2B5EF4-FFF2-40B4-BE49-F238E27FC236}">
                  <a16:creationId xmlns:a16="http://schemas.microsoft.com/office/drawing/2014/main" id="{446BD106-7588-4259-9F00-8D216E569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6961" y="1877501"/>
              <a:ext cx="3517040" cy="21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:\My Documents\2014_Bruker\C_Documents_backup\PS\PS_Prag_Mark_Projects\PS_Support\ESMRMB\SL3.png">
              <a:extLst>
                <a:ext uri="{FF2B5EF4-FFF2-40B4-BE49-F238E27FC236}">
                  <a16:creationId xmlns:a16="http://schemas.microsoft.com/office/drawing/2014/main" id="{58629697-556A-4E05-92A6-C51D9AD46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528" y="4162523"/>
              <a:ext cx="3273160" cy="2038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H:\My Documents\2014_Bruker\C_Documents_backup\PS\PS_Prag_Mark_Projects\PS_Support\ESMRMB\SL1.png">
              <a:extLst>
                <a:ext uri="{FF2B5EF4-FFF2-40B4-BE49-F238E27FC236}">
                  <a16:creationId xmlns:a16="http://schemas.microsoft.com/office/drawing/2014/main" id="{1B4915AC-3967-4830-B208-493C9690C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19" y="4293427"/>
              <a:ext cx="3401982" cy="1907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4092452"/>
      </p:ext>
    </p:extLst>
  </p:cSld>
  <p:clrMapOvr>
    <a:masterClrMapping/>
  </p:clrMapOvr>
</p:sld>
</file>

<file path=ppt/theme/theme1.xml><?xml version="1.0" encoding="utf-8"?>
<a:theme xmlns:a="http://schemas.openxmlformats.org/drawingml/2006/main" name="Bruker">
  <a:themeElements>
    <a:clrScheme name="Bruker">
      <a:dk1>
        <a:srgbClr val="313331"/>
      </a:dk1>
      <a:lt1>
        <a:srgbClr val="FFFFFF"/>
      </a:lt1>
      <a:dk2>
        <a:srgbClr val="054169"/>
      </a:dk2>
      <a:lt2>
        <a:srgbClr val="E5F1F8"/>
      </a:lt2>
      <a:accent1>
        <a:srgbClr val="054169"/>
      </a:accent1>
      <a:accent2>
        <a:srgbClr val="008DEB"/>
      </a:accent2>
      <a:accent3>
        <a:srgbClr val="A0A0A0"/>
      </a:accent3>
      <a:accent4>
        <a:srgbClr val="737373"/>
      </a:accent4>
      <a:accent5>
        <a:srgbClr val="DCDCDC"/>
      </a:accent5>
      <a:accent6>
        <a:srgbClr val="FF9300"/>
      </a:accent6>
      <a:hlink>
        <a:srgbClr val="008DEB"/>
      </a:hlink>
      <a:folHlink>
        <a:srgbClr val="008DEB"/>
      </a:folHlink>
    </a:clrScheme>
    <a:fontScheme name="Bruker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 marL="0" indent="0" algn="l">
          <a:buNone/>
          <a:defRPr dirty="0" smtClean="0"/>
        </a:defPPr>
      </a:lstStyle>
    </a:txDef>
  </a:objectDefaults>
  <a:extraClrSchemeLst>
    <a:extraClrScheme>
      <a:clrScheme name="Bruker">
        <a:dk1>
          <a:srgbClr val="313331"/>
        </a:dk1>
        <a:lt1>
          <a:srgbClr val="FFFFFF"/>
        </a:lt1>
        <a:dk2>
          <a:srgbClr val="054169"/>
        </a:dk2>
        <a:lt2>
          <a:srgbClr val="E5F1F8"/>
        </a:lt2>
        <a:accent1>
          <a:srgbClr val="054169"/>
        </a:accent1>
        <a:accent2>
          <a:srgbClr val="008DEB"/>
        </a:accent2>
        <a:accent3>
          <a:srgbClr val="A0A0A0"/>
        </a:accent3>
        <a:accent4>
          <a:srgbClr val="737373"/>
        </a:accent4>
        <a:accent5>
          <a:srgbClr val="DCDCDC"/>
        </a:accent5>
        <a:accent6>
          <a:srgbClr val="FF9300"/>
        </a:accent6>
        <a:hlink>
          <a:srgbClr val="008DEB"/>
        </a:hlink>
        <a:folHlink>
          <a:srgbClr val="008DEB"/>
        </a:folHlink>
      </a:clrScheme>
    </a:extraClrScheme>
  </a:extraClrSchemeLst>
  <a:custClrLst>
    <a:custClr name="Bruker Ocean">
      <a:srgbClr val="0071BC"/>
    </a:custClr>
    <a:custClr name="Bruker Red">
      <a:srgbClr val="FF0011"/>
    </a:custClr>
    <a:custClr name="Bruker Green">
      <a:srgbClr val="AFC800"/>
    </a:custClr>
  </a:custClrLst>
  <a:extLst>
    <a:ext uri="{05A4C25C-085E-4340-85A3-A5531E510DB2}">
      <thm15:themeFamily xmlns:thm15="http://schemas.microsoft.com/office/thememl/2012/main" name="Presentation9" id="{8E8DE27F-D8A1-4A5F-8DD2-ECDF80F14A70}" vid="{D2F2FB27-6DF4-49BA-9502-351D8B31DC4B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0ACDB8E9D3B4793AD94E885BC5990" ma:contentTypeVersion="4" ma:contentTypeDescription="Create a new document." ma:contentTypeScope="" ma:versionID="cf08a581ee3c41018c071cbd5ed4f075">
  <xsd:schema xmlns:xsd="http://www.w3.org/2001/XMLSchema" xmlns:xs="http://www.w3.org/2001/XMLSchema" xmlns:p="http://schemas.microsoft.com/office/2006/metadata/properties" xmlns:ns2="ac5a794e-6d3a-4ca4-9654-1772ecf58338" xmlns:ns3="44f379c3-1c8f-4e4a-b122-31c251d3afd8" targetNamespace="http://schemas.microsoft.com/office/2006/metadata/properties" ma:root="true" ma:fieldsID="b26605c445263ca59174e81ca3d67e3b" ns2:_="" ns3:_="">
    <xsd:import namespace="ac5a794e-6d3a-4ca4-9654-1772ecf58338"/>
    <xsd:import namespace="44f379c3-1c8f-4e4a-b122-31c251d3af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a794e-6d3a-4ca4-9654-1772ecf583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f379c3-1c8f-4e4a-b122-31c251d3af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805961-08B7-4304-A72D-C91AB81D13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CCC0D8-1458-4D3F-B1D7-6B9369882A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2C4284-F59D-48AF-99EF-3E7077081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a794e-6d3a-4ca4-9654-1772ecf58338"/>
    <ds:schemaRef ds:uri="44f379c3-1c8f-4e4a-b122-31c251d3af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Bruker PowerPoint</Template>
  <TotalTime>0</TotalTime>
  <Words>293</Words>
  <Application>Microsoft Office PowerPoint</Application>
  <PresentationFormat>Widescreen</PresentationFormat>
  <Paragraphs>38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Wingdings</vt:lpstr>
      <vt:lpstr>Roboto Light</vt:lpstr>
      <vt:lpstr>Arial</vt:lpstr>
      <vt:lpstr>Roboto</vt:lpstr>
      <vt:lpstr>Bruker</vt:lpstr>
      <vt:lpstr>[Title] [Optional subtitle]</vt:lpstr>
      <vt:lpstr>Early Detection of Alzheimer's Disease in Mice  Structural Connectivity as a Biomarker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 [Optional subtitle]</dc:title>
  <dc:creator>Ziegler, Markus</dc:creator>
  <cp:lastModifiedBy>Thome, Erin</cp:lastModifiedBy>
  <cp:revision>4</cp:revision>
  <dcterms:created xsi:type="dcterms:W3CDTF">2021-11-04T10:03:31Z</dcterms:created>
  <dcterms:modified xsi:type="dcterms:W3CDTF">2023-10-26T10:47:18Z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0x010100A6B0ACDB8E9D3B4793AD94E885BC5990</vt:lpwstr>
  </property>
  <property fmtid="{D5CDD505-2E9C-101B-9397-08002B2CF9AE}" pid="3" name="MSIP_Label_e340eb20-1c5f-4409-b1a4-85adc943d5d7_Enabled">
    <vt:lpwstr>true</vt:lpwstr>
  </property>
  <property fmtid="{D5CDD505-2E9C-101B-9397-08002B2CF9AE}" pid="4" name="MSIP_Label_e340eb20-1c5f-4409-b1a4-85adc943d5d7_SetDate">
    <vt:lpwstr>2022-11-15T07:29:27Z</vt:lpwstr>
  </property>
  <property fmtid="{D5CDD505-2E9C-101B-9397-08002B2CF9AE}" pid="5" name="MSIP_Label_e340eb20-1c5f-4409-b1a4-85adc943d5d7_Method">
    <vt:lpwstr>Standard</vt:lpwstr>
  </property>
  <property fmtid="{D5CDD505-2E9C-101B-9397-08002B2CF9AE}" pid="6" name="MSIP_Label_e340eb20-1c5f-4409-b1a4-85adc943d5d7_Name">
    <vt:lpwstr>Confidential</vt:lpwstr>
  </property>
  <property fmtid="{D5CDD505-2E9C-101B-9397-08002B2CF9AE}" pid="7" name="MSIP_Label_e340eb20-1c5f-4409-b1a4-85adc943d5d7_SiteId">
    <vt:lpwstr>375ce1b8-8db1-479b-a12c-06fa9d2a2eaf</vt:lpwstr>
  </property>
  <property fmtid="{D5CDD505-2E9C-101B-9397-08002B2CF9AE}" pid="8" name="MSIP_Label_e340eb20-1c5f-4409-b1a4-85adc943d5d7_ActionId">
    <vt:lpwstr>8e3887af-c507-4246-ae0e-9f2a4844ff60</vt:lpwstr>
  </property>
  <property fmtid="{D5CDD505-2E9C-101B-9397-08002B2CF9AE}" pid="9" name="MSIP_Label_e340eb20-1c5f-4409-b1a4-85adc943d5d7_ContentBits">
    <vt:lpwstr>2</vt:lpwstr>
  </property>
</Properties>
</file>